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10" r:id="rId4"/>
    <p:sldMasterId id="2147483722" r:id="rId5"/>
    <p:sldMasterId id="2147483736" r:id="rId6"/>
    <p:sldMasterId id="2147483748" r:id="rId7"/>
    <p:sldMasterId id="2147483760" r:id="rId8"/>
    <p:sldMasterId id="2147483772" r:id="rId9"/>
    <p:sldMasterId id="2147483784" r:id="rId10"/>
    <p:sldMasterId id="2147483798" r:id="rId11"/>
  </p:sldMasterIdLst>
  <p:notesMasterIdLst>
    <p:notesMasterId r:id="rId34"/>
  </p:notesMasterIdLst>
  <p:sldIdLst>
    <p:sldId id="257" r:id="rId12"/>
    <p:sldId id="280" r:id="rId13"/>
    <p:sldId id="259" r:id="rId14"/>
    <p:sldId id="293" r:id="rId15"/>
    <p:sldId id="261" r:id="rId16"/>
    <p:sldId id="262" r:id="rId17"/>
    <p:sldId id="263" r:id="rId18"/>
    <p:sldId id="294" r:id="rId19"/>
    <p:sldId id="291" r:id="rId20"/>
    <p:sldId id="283" r:id="rId21"/>
    <p:sldId id="292" r:id="rId22"/>
    <p:sldId id="268" r:id="rId23"/>
    <p:sldId id="269" r:id="rId24"/>
    <p:sldId id="270" r:id="rId25"/>
    <p:sldId id="295" r:id="rId26"/>
    <p:sldId id="272" r:id="rId27"/>
    <p:sldId id="296" r:id="rId28"/>
    <p:sldId id="297" r:id="rId29"/>
    <p:sldId id="298" r:id="rId30"/>
    <p:sldId id="300" r:id="rId31"/>
    <p:sldId id="299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03A17-3BB1-48B9-B254-F08363F125FC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532F-534F-4A54-AE45-F194B1D5FE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3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227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A945DB-897D-461C-9F1C-2EDA832050A0}" type="slidenum">
              <a:rPr lang="en-AU" altLang="en-US">
                <a:latin typeface="Calibri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AU" altLang="en-US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281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F654D20-45C3-4A3B-9F37-7E26FE5C90DB}" type="slidenum">
              <a:rPr lang="en-AU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7AD788D-FC34-4391-8200-F3CC059053B4}" type="slidenum">
              <a:rPr lang="en-AU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F0D5938-653C-412C-9434-A216AF608583}" type="slidenum">
              <a:rPr lang="en-AU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FBA14A-8D1C-431C-8A72-AE8AF0ACA157}" type="slidenum">
              <a:rPr lang="en-AU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AU" altLang="en-US"/>
          </a:p>
        </p:txBody>
      </p:sp>
      <p:sp>
        <p:nvSpPr>
          <p:cNvPr id="238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385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FDCEC6-DE6E-4E57-9467-32388CEDD998}" type="slidenum">
              <a:rPr lang="en-AU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30740C-63F2-4C81-A35B-E79E1EBB157F}" type="slidenum">
              <a:rPr lang="en-AU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AU" altLang="en-US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240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82199D-0526-4E60-AFE1-6BB2BBE6DD04}" type="slidenum">
              <a:rPr lang="en-AU" altLang="en-US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AU" alt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27E3E6-F86D-48BB-AC4F-B80C92673C8D}" type="slidenum">
              <a:rPr lang="en-AU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AU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A5A2E7F-19F6-4248-AEAD-6F1B64CD05E0}" type="slidenum">
              <a:rPr lang="en-AU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AU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D6D897E-5432-4CE0-B958-79D938D7CEF1}" type="slidenum">
              <a:rPr lang="en-AU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AU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40FB31C-0702-4BA1-ABA0-CD3F574C69BB}" type="slidenum">
              <a:rPr lang="en-AU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AU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4CBCB63-C176-4C35-B5EB-DC40B6EB9884}" type="slidenum">
              <a:rPr lang="en-AU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AU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291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C4D3DC-AC39-4AFF-A738-91D636275909}" type="slidenum">
              <a:rPr lang="en-AU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153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DAD2B8B-C18F-4E71-8A26-78492440952E}" type="slidenum">
              <a:rPr lang="en-AU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AU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B22C24-3218-4250-BD02-BCB32F81A77C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>
              <a:latin typeface="+mn-lt"/>
            </a:endParaRPr>
          </a:p>
        </p:txBody>
      </p:sp>
      <p:sp>
        <p:nvSpPr>
          <p:cNvPr id="2293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293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1F840D-EC84-48BD-8E31-81BC7CF5875B}" type="slidenum">
              <a:rPr lang="en-AU" altLang="en-US"/>
              <a:pPr algn="r" eaLnBrk="1" hangingPunct="1">
                <a:spcBef>
                  <a:spcPct val="0"/>
                </a:spcBef>
              </a:pPr>
              <a:t>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143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E315AC5-C9FB-4DA9-B261-6037B9124138}" type="slidenum">
              <a:rPr lang="en-AU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31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10E426-D3D0-4309-B865-1ED92614C833}" type="slidenum">
              <a:rPr lang="en-AU" altLang="en-US"/>
              <a:pPr algn="r" eaLnBrk="1" hangingPunct="1">
                <a:spcBef>
                  <a:spcPct val="0"/>
                </a:spcBef>
              </a:pPr>
              <a:t>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32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52FEAD-0163-4070-ABB0-C579FF588975}" type="slidenum">
              <a:rPr lang="en-AU" altLang="en-US"/>
              <a:pPr algn="r" eaLnBrk="1" hangingPunct="1">
                <a:spcBef>
                  <a:spcPct val="0"/>
                </a:spcBef>
              </a:pPr>
              <a:t>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33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83AE71-0187-4D10-A493-A57A4D5A0149}" type="slidenum">
              <a:rPr lang="en-AU" altLang="en-US"/>
              <a:pPr algn="r" eaLnBrk="1" hangingPunct="1">
                <a:spcBef>
                  <a:spcPct val="0"/>
                </a:spcBef>
              </a:pPr>
              <a:t>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833346B-0939-4A53-AF4E-44C06101CA0A}" type="slidenum">
              <a:rPr lang="en-AU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36A84E3-F6B5-42F1-A6A2-6B4FDA53B2CF}" type="slidenum">
              <a:rPr lang="en-AU" alt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alt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0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680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B39-1640-41E3-862B-18AEA02B82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DDF1-6DEC-49C6-9306-4C7672286B53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43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A268-5110-42CB-8A66-22EEF2747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335A-8486-4BCA-ADD2-E5D1FF64EABB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697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CCB4-ECA4-46C0-BA88-A5411CBCB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7935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81DD-6921-44F8-B086-321E6DAC6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7428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3279-B14D-4474-A090-D1D300881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3808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8CCB-3043-4B90-A356-78BBA2A0C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35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1C02-81F6-4A7A-BB2B-04EDB8D48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1569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1F09-811C-4F71-9C7C-59A3F5C5E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5215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6181-6AF9-4B48-AB16-A767598C2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0873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132-76F8-4E1F-A985-72EFDA717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9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23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06EF-42C2-4F6A-B1A2-AE0CFD115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125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7A58-235E-4685-8F13-41B6FA9AD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9991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E62A-0F96-4184-8E2B-0B440E2F4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1879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552C3-4390-4030-9D6D-9FF25425F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6580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A537-93A5-42B5-81EA-98B930EB2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480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2DA0-949D-4970-81A3-F20C68481E49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572B-3733-4780-B493-CCA1B6E3A0D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3705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DA76-3F8E-4441-9C2D-46C397C10D15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C5C0-03B4-4C38-AA89-A2C508B2297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66528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BFA1-7F5A-4643-8334-69D5E7413DE5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67CF-8B1C-4B33-90A2-0A7F9948AE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40916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4273-8539-4FC0-91D3-B998427A039B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2E22-8D2B-434F-8DCF-95DCE5CA74F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633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12A6-BB85-4C06-AAF6-20C0DB55D66E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865A-70CD-4494-87CE-79AA8C62444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397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26DB-99FE-4955-BEBA-1EDE923B395F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F4EE-BA59-4859-B852-EEB2FC6794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415790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A475-BAAD-4F23-9F06-13B3AC29F857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B3D7-287F-4CFB-A3C7-DC55AD8B357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8209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6840-ACB6-4BB9-B697-68CA72F73672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DD55-83FC-4923-A802-7DB23076C3B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82413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4E5E-646F-42DE-B079-9D053E65D64F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225E-0D12-479D-BF83-C47484145BC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6520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C56E-E0A6-4F39-9213-127FA5935496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BB07-7A2F-4A83-A0C0-719D49A6BBC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40136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DAD4-5BC9-4918-BA20-83BB7372AB6A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2BB5-B4BB-4561-8BE9-482B1CA4C6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595701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F2B5-18CA-4BB6-8E00-C7E83F6AB970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5B4F-A226-42E6-96B6-DBC3B73234C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266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E11F-61D4-4347-9EF6-E2CD14E41F8F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60AE-CB5E-4E68-9571-F1FAC0D6F2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0640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03D9-AC3A-44E4-9DAF-31FDA8EBE350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3639-0EAE-4BEC-959D-1E608B5D2A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07608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EC56-3163-494E-97BA-64F5B9F5A4A8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52CE-13D0-4320-BC45-29D4CC80659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4535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000F-B414-4C11-8CC9-8ADFF79A951B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6260-4670-486F-8190-C288423D28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2413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FCD6-CAF5-4C7C-B706-72F83CA5D7B6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59D-2008-4065-B6ED-30056FF89F2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2937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E1F3-5968-498A-9911-455752B8C1ED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F187-605D-4743-8F85-F0FD73F677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3757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979D-BDE3-48F9-BFA0-F40C85CF2F69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4B69-369E-4714-B63B-5A32AD51943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034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191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70CF-39DD-4B4E-82A2-36DB82EEE207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5E27-D3A1-4C34-9FFC-5765879FA71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8530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FB23-6A61-483D-987B-720D8E0C56BF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A418-ABE3-497F-A663-BD20A8440F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77462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507D-4D55-48E3-A2D6-37FA38534300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BD5D-4B2C-46B5-945E-90FD69FE913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510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EB34-B795-4915-A10C-EF2AF12F2F48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A00E-E152-40BB-B48B-A43A1151C47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30503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4254-0C03-4E7E-A74A-97C808E28CFB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2521-5B72-4E34-8D84-69433949C1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986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313D-EAF3-4481-925C-D9541FA4991D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E9C2-D0E2-4D84-8EEA-403B87DA08B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90105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FF9E-53C4-4FEF-847C-12D948E9E334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2030-3A39-465E-9F09-88C01CD8D1C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51735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4B64-111A-4777-9C3E-45B1541C205A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3F65-8F1C-4542-9943-EE56B577CFD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12992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DD22-87E1-46FF-A89D-F8D6EB98FAE3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FD35-D8DA-4FE0-8651-B646CAEC7FF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074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3F04-64DE-4358-B11C-47D43BF0B217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10F9-3B05-4694-B986-6A11AF2579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1803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973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1D13-1E67-42B0-9EC3-4F99425D6A74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B454-A8D2-450A-83CB-50F6E84AFE4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4203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F1A8-3EE7-4FE7-B297-8B4038228BF6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9A94-2181-46BE-B07B-23C9B315F8F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607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9C78-064A-470F-91E6-B01721899C04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B756-185F-48BF-826B-530D979D5A5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1173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146F-4906-4786-B56C-16E168507F27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D64A-89EC-44E3-BBE5-5B8D974ECB3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7431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2E5B-A3F1-4A6E-A2E7-57B9C46363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8CBB-20D9-4CC1-A877-2F6D209F3106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16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6CB9-D850-415A-ADA9-1648C1ECA1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00D5-54C6-413E-BFDC-2A3FEF79C8FE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70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C055-1E80-47DA-830D-7CB57655ED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CB9A-9B7B-48D7-8685-3587CEA0A60A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69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ED37-ADBB-49A1-9189-B5176E9BB9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C09-9FD1-457D-A25B-8FF7DB5BFB4C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2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CC3D-1472-4D42-BBF3-29FFEA242B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F3A8-D8A6-4626-BE80-AEDE2BD6D110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31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30E5-2334-4A51-A735-25320ACF83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0660-3C71-4399-B8F4-54911D3AB5AC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67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928D-60DD-401D-B827-41EB0E0AE0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A777-F315-4E6D-B15C-D4FD15784F8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09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3AE8-C8E1-4369-A37B-1F48376C8E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16EC-30CF-4AD9-8737-33057E3BCBB7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1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2E42-A372-46B5-BC30-B8304916DD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0A73-EAF9-4A4E-B732-AB75992901E5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98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FD52-5305-46F8-AA14-BACA253F3D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1F22-FF34-4D52-99E2-4EE3D2F9A4EC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16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64BA-88DB-462C-9A19-B3749BDA1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2EFC-7D1D-4A65-8773-ACDAC2B07835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9648-9E22-4366-9631-EF9988539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04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B26D-9AF2-491D-BB97-0A3E34178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587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C0C6-2FC9-4138-A38F-5BC32BD94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40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D2E1-1EA7-4B2A-8922-740418E83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966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CFC7-D754-479E-AACD-1BD0DA9E9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03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37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4AA1-F0BC-4D1C-BC03-CDC984B97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868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5404-55D4-4A61-B3CF-BA4CD065D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527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DBD5-4C11-4C5D-8F98-9782FCA66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519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F2A4-266F-446B-AD15-1B141EB7B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480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0B8F-F30A-40D7-B5F6-BF667B43A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851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FCC04-4B5E-463B-A325-3A3359F04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870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7B12-64AE-4DBA-9336-55CCD1A3A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82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8EC3-CFEC-48D0-A3FF-7CA37B0D7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506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2DA0-949D-4970-81A3-F20C68481E49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572B-3733-4780-B493-CCA1B6E3A0D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252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DA76-3F8E-4441-9C2D-46C397C10D15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C5C0-03B4-4C38-AA89-A2C508B2297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293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308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BFA1-7F5A-4643-8334-69D5E7413DE5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67CF-8B1C-4B33-90A2-0A7F9948AE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97018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4273-8539-4FC0-91D3-B998427A039B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2E22-8D2B-434F-8DCF-95DCE5CA74F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93363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12A6-BB85-4C06-AAF6-20C0DB55D66E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865A-70CD-4494-87CE-79AA8C62444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03327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A475-BAAD-4F23-9F06-13B3AC29F857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B3D7-287F-4CFB-A3C7-DC55AD8B357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56129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6840-ACB6-4BB9-B697-68CA72F73672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DD55-83FC-4923-A802-7DB23076C3B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0694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4E5E-646F-42DE-B079-9D053E65D64F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225E-0D12-479D-BF83-C47484145BC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5905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C56E-E0A6-4F39-9213-127FA5935496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BB07-7A2F-4A83-A0C0-719D49A6BBC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97843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DAD4-5BC9-4918-BA20-83BB7372AB6A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2BB5-B4BB-4561-8BE9-482B1CA4C6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12428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F2B5-18CA-4BB6-8E00-C7E83F6AB970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5B4F-A226-42E6-96B6-DBC3B73234C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25013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F2F6-5D00-4D4A-AC01-FDAC4886AF0F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97956-F7B0-4FEA-BB64-6F9CB62C3D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6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3032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C2F0D9-CA0A-4111-ABD2-2E802C4C1BB7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580623-DA21-4E76-95B0-972EA8FA8D4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704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FE5FBA-23F6-455C-AA0D-1910D53D2D1A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54B2D6-402E-4DED-BD4F-1DB09A8F9C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546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32A027-FCBF-4BB8-A6C9-8BE0209E64A6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80C28A-228A-41D0-A217-427A584F76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92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1C8B17-FDBE-42F8-8B62-B0480AFE332C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54FF06-D138-4643-B3AC-C4E7A5508DC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0751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72A114-A7EE-4152-AF15-4EF44B1A48E8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C6FC55-8EA4-48DD-B041-205F49F5B9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608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FDE335-EDF4-423A-8988-AB2608037580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75C154-05BB-43D4-848B-E01D788A90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89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DF2B93-15B9-47E4-A0D1-8239C591B530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59F88B-C647-4192-8F2D-114701AB6C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743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DA4E46-9DB5-4201-9C72-E048F8AC1E15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B13E6E-B985-4979-A55E-CB0CA1B723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7423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73D827-4A43-48C4-ABC9-004AC504742D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A5DD05-D081-42E0-AC3F-8659328735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741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CCE8B-F0F5-4D1B-B4B1-10F3A121B72E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062D1C-2648-4D2A-972F-79091BC2D7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12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6803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B81F-B606-476A-9514-07CAC425B8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CA5D-4AF8-41B5-9FA0-96B8AE5DF3CB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4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EA87-27E3-4E21-8A24-0664A5871D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5304-2C5D-4B47-9875-69019EF6FE5D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35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9270-910C-40C0-9AB0-3B4C36C508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F2AF-E4F1-4DF6-B55D-E4452D4E95AC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55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4585-3A84-431D-A944-1F7D509EC5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A6C0-7E89-45E8-9CA8-ADA5F7547056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97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52B0-CC6C-493C-8D6F-F2A74FD3E9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5D07-3EAA-4914-910B-70825D4D62A7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403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DE88-4B09-4278-A303-80991F625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B6E6-2BED-402D-9AF1-BDB62C2B5E01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46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6A62-C399-49EC-B99F-22B176A4A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FE8A-3A1D-4C9E-BCD2-4A4B899D02F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EE2E-B212-4B11-813C-9279EFDA47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AA43-CBC8-4A29-8309-7B81F528B0B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131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74E6-FB07-4684-AA51-8C7F61BFD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7152-87D0-444C-9F17-621420D47DB3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22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B39-1640-41E3-862B-18AEA02B82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DDF1-6DEC-49C6-9306-4C7672286B53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5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996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A268-5110-42CB-8A66-22EEF2747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335A-8486-4BCA-ADD2-E5D1FF64EABB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47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B81F-B606-476A-9514-07CAC425B8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CA5D-4AF8-41B5-9FA0-96B8AE5DF3CB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101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EA87-27E3-4E21-8A24-0664A5871D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5304-2C5D-4B47-9875-69019EF6FE5D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020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9270-910C-40C0-9AB0-3B4C36C508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F2AF-E4F1-4DF6-B55D-E4452D4E95AC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352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4585-3A84-431D-A944-1F7D509EC5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A6C0-7E89-45E8-9CA8-ADA5F7547056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497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52B0-CC6C-493C-8D6F-F2A74FD3E9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5D07-3EAA-4914-910B-70825D4D62A7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91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DE88-4B09-4278-A303-80991F625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B6E6-2BED-402D-9AF1-BDB62C2B5E01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909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6A62-C399-49EC-B99F-22B176A4A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FE8A-3A1D-4C9E-BCD2-4A4B899D02F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807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EE2E-B212-4B11-813C-9279EFDA47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AA43-CBC8-4A29-8309-7B81F528B0B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563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74E6-FB07-4684-AA51-8C7F61BFD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7152-87D0-444C-9F17-621420D47DB3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C16F-0210-4187-BC64-E80C108D9EA7}" type="datetimeFigureOut">
              <a:rPr lang="en-AU" smtClean="0"/>
              <a:t>27/10/2017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2661-25B3-4E13-B4BA-DAF4F2F45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20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7AB0E-AB60-47F8-A2AA-BD84CFD7923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8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81C78-B439-4A6F-8264-CD0441B5CD62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8BB68-2212-4A9D-BA20-92A38B4363A8}" type="slidenum">
              <a:rPr lang="en-AU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039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EA1A20-AE6F-418A-8274-AB900B00DECA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03D66-149D-4758-B055-6736374FB7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36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268D90-01C2-4104-AF1B-F88ED199F2CE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4AB0D-6261-41E6-AAFD-B7EE06A6EEDD}" type="slidenum">
              <a:rPr lang="en-AU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43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05839A-FC05-4DB0-B165-E370E26F6F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DA828-7946-4839-AB97-70B654060FF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360F4-8C46-4D6E-B072-D9B781D3890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04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81C78-B439-4A6F-8264-CD0441B5CD62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8BB68-2212-4A9D-BA20-92A38B4363A8}" type="slidenum">
              <a:rPr lang="en-AU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934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611677-E8AA-4925-B390-B0F26E2523FB}" type="datetimeFigureOut">
              <a:rPr lang="en-US"/>
              <a:pPr>
                <a:defRPr/>
              </a:pPr>
              <a:t>10/27/2017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15CD4D-7570-46E2-BB90-50C0415232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62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19FD6A-3B1F-454F-BCE5-BCAFC5C4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50BA7C-D991-41B3-8DED-F40303D2A7ED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19FD6A-3B1F-454F-BCE5-BCAFC5C4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50BA7C-D991-41B3-8DED-F40303D2A7ED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0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better_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Why do we need dialogue about population &amp; consumption?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NCC Seminar – Sydney – 21 Nov 2015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1188" y="5189538"/>
            <a:ext cx="5791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cs typeface="Arial" pitchFamily="34" charset="0"/>
              </a:rPr>
              <a:t>Professor Stuart B. Hill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cs typeface="Arial" pitchFamily="34" charset="0"/>
              </a:rPr>
              <a:t>Western Sydney University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cs typeface="Arial" pitchFamily="34" charset="0"/>
              </a:rPr>
              <a:t>s.hill@westernsydney.edu.au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cs typeface="Arial" pitchFamily="34" charset="0"/>
              </a:rPr>
              <a:t>www.stuartbhill.com</a:t>
            </a:r>
            <a:endParaRPr lang="en-US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8312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eins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04925"/>
            <a:ext cx="39179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511300" y="19050"/>
            <a:ext cx="6030913" cy="12001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Clever people know how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to solve problems</a:t>
            </a:r>
            <a:endParaRPr lang="en-US" altLang="en-US" sz="36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4392613" y="5241925"/>
            <a:ext cx="4572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Attributed to Albert Einstein</a:t>
            </a:r>
            <a:endParaRPr lang="en-US" altLang="en-US" sz="24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097213" y="2857500"/>
            <a:ext cx="5867400" cy="6413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Wise people avoid them!</a:t>
            </a:r>
            <a:endParaRPr lang="en-US" altLang="en-US" sz="36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40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AU" sz="3600" b="1" dirty="0">
                <a:solidFill>
                  <a:schemeClr val="bg1"/>
                </a:solidFill>
                <a:cs typeface="Arial" pitchFamily="34" charset="0"/>
              </a:rPr>
              <a:t>Unrealised potential of design/redesign</a:t>
            </a:r>
          </a:p>
        </p:txBody>
      </p:sp>
      <p:pic>
        <p:nvPicPr>
          <p:cNvPr id="158723" name="Picture 3" descr="slide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1625"/>
            <a:ext cx="84582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076057" y="5143500"/>
            <a:ext cx="331236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800000"/>
                </a:solidFill>
                <a:cs typeface="Arial" charset="0"/>
              </a:rPr>
              <a:t>   EFFICIENCY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 smtClean="0">
                <a:solidFill>
                  <a:srgbClr val="800000"/>
                </a:solidFill>
                <a:cs typeface="Arial" charset="0"/>
              </a:rPr>
              <a:t>(both primarily reactive)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5867400" y="4786313"/>
            <a:ext cx="2347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srgbClr val="800000"/>
                </a:solidFill>
                <a:cs typeface="Arial" charset="0"/>
              </a:rPr>
              <a:t> SUBSTITUTION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5938838" y="3357563"/>
            <a:ext cx="17764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srgbClr val="800000"/>
                </a:solidFill>
                <a:cs typeface="Arial" charset="0"/>
              </a:rPr>
              <a:t>REDESIGN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smtClean="0">
                <a:solidFill>
                  <a:srgbClr val="800000"/>
                </a:solidFill>
                <a:cs typeface="Arial" charset="0"/>
              </a:rPr>
              <a:t> (proactive)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6640513" y="29241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7092950" y="23034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7639050" y="16287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7754554" y="1611313"/>
            <a:ext cx="538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cs typeface="Arial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2113489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roots_op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966788"/>
            <a:ext cx="42529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730" name="Picture 2" descr="eroded_landscape_saltp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6788"/>
            <a:ext cx="44021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09563" y="5008563"/>
            <a:ext cx="8569325" cy="184626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ja-JP" sz="3000" b="1">
                <a:solidFill>
                  <a:schemeClr val="bg1"/>
                </a:solidFill>
                <a:ea typeface="ＭＳ Ｐゴシック" pitchFamily="34" charset="-128"/>
              </a:rPr>
              <a:t>We urgently need to learn: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ja-JP" sz="2800" b="1">
                <a:solidFill>
                  <a:schemeClr val="bg1"/>
                </a:solidFill>
                <a:ea typeface="ＭＳ Ｐゴシック" pitchFamily="34" charset="-128"/>
              </a:rPr>
              <a:t>  </a:t>
            </a:r>
            <a:r>
              <a:rPr lang="en-AU" altLang="ja-JP" sz="2800">
                <a:solidFill>
                  <a:schemeClr val="bg1"/>
                </a:solidFill>
                <a:ea typeface="ＭＳ Ｐゴシック" pitchFamily="34" charset="-128"/>
              </a:rPr>
              <a:t>– particularly from psychology &amp; ecology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ja-JP" sz="2400" b="1">
                <a:solidFill>
                  <a:schemeClr val="bg1"/>
                </a:solidFill>
                <a:ea typeface="ＭＳ Ｐゴシック" pitchFamily="34" charset="-128"/>
              </a:rPr>
              <a:t>  </a:t>
            </a:r>
            <a:r>
              <a:rPr lang="en-AU" altLang="ja-JP" sz="2800" b="1">
                <a:solidFill>
                  <a:schemeClr val="bg1"/>
                </a:solidFill>
                <a:ea typeface="ＭＳ Ｐゴシック" pitchFamily="34" charset="-128"/>
              </a:rPr>
              <a:t>how to better live more caring, sustainable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ja-JP" sz="2800" b="1">
                <a:solidFill>
                  <a:schemeClr val="bg1"/>
                </a:solidFill>
                <a:ea typeface="ＭＳ Ｐゴシック" pitchFamily="34" charset="-128"/>
              </a:rPr>
              <a:t>&amp; genuinely meaningful healthy lives</a:t>
            </a:r>
            <a:r>
              <a:rPr lang="en-AU" altLang="ja-JP" sz="2800">
                <a:ea typeface="ＭＳ Ｐゴシック" pitchFamily="34" charset="-128"/>
              </a:rPr>
              <a:t> </a:t>
            </a:r>
            <a:endParaRPr lang="en-AU" altLang="en-US" sz="2800">
              <a:ea typeface="ＭＳ Ｐゴシック" pitchFamily="34" charset="-128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ja-JP" sz="2800" b="1">
                <a:solidFill>
                  <a:schemeClr val="bg1"/>
                </a:solidFill>
                <a:ea typeface="ＭＳ Ｐゴシック" pitchFamily="34" charset="-128"/>
              </a:rPr>
              <a:t>  Failure to redesign &amp; maintain systems is resulting in: personal, social &amp; environmental degradation </a:t>
            </a:r>
            <a:endParaRPr lang="en-AU" altLang="en-US" sz="280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9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roded_landscape_saltpan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059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 descr="yeomans9"/>
          <p:cNvPicPr preferRelativeResize="0"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59213"/>
            <a:ext cx="9074150" cy="2817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479425" y="3857625"/>
            <a:ext cx="4168775" cy="18192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800">
              <a:solidFill>
                <a:srgbClr val="6E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AU" altLang="en-US" sz="2800">
                <a:solidFill>
                  <a:schemeClr val="bg1"/>
                </a:solidFill>
              </a:rPr>
              <a:t> Rehabilitation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>
                <a:solidFill>
                  <a:schemeClr val="bg1"/>
                </a:solidFill>
              </a:rPr>
              <a:t>   maintenance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250883" name="Text Box 3"/>
          <p:cNvSpPr txBox="1">
            <a:spLocks noChangeAspect="1" noChangeArrowheads="1"/>
          </p:cNvSpPr>
          <p:nvPr/>
        </p:nvSpPr>
        <p:spPr bwMode="auto">
          <a:xfrm>
            <a:off x="4648200" y="2032000"/>
            <a:ext cx="4213225" cy="18192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AU" sz="2800" dirty="0">
              <a:solidFill>
                <a:srgbClr val="6E0000"/>
              </a:solidFill>
            </a:endParaRPr>
          </a:p>
          <a:p>
            <a:pPr>
              <a:buFontTx/>
              <a:buChar char="•"/>
              <a:defRPr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</a:rPr>
              <a:t> Erodes natural capital</a:t>
            </a:r>
          </a:p>
          <a:p>
            <a:pPr>
              <a:defRPr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</a:rPr>
              <a:t>   &amp; ecological integrity</a:t>
            </a:r>
          </a:p>
          <a:p>
            <a:pPr>
              <a:defRPr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AU" sz="2200" dirty="0">
                <a:solidFill>
                  <a:schemeClr val="tx2">
                    <a:lumMod val="75000"/>
                  </a:schemeClr>
                </a:solidFill>
              </a:rPr>
              <a:t>(declining productivity)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7542" name="Text Box 4"/>
          <p:cNvSpPr txBox="1">
            <a:spLocks noChangeArrowheads="1"/>
          </p:cNvSpPr>
          <p:nvPr/>
        </p:nvSpPr>
        <p:spPr bwMode="auto">
          <a:xfrm>
            <a:off x="479425" y="2041525"/>
            <a:ext cx="4168775" cy="18161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AU" sz="2800" dirty="0">
              <a:solidFill>
                <a:srgbClr val="6E0000"/>
              </a:solidFill>
            </a:endParaRPr>
          </a:p>
          <a:p>
            <a:pPr>
              <a:buFontTx/>
              <a:buChar char="•"/>
              <a:defRPr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</a:rPr>
              <a:t>    Productivity        </a:t>
            </a:r>
          </a:p>
          <a:p>
            <a:pPr>
              <a:defRPr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</a:rPr>
              <a:t>     yield, output</a:t>
            </a: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038600" y="44196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4800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>
            <a:off x="4179888" y="4670425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 rot="-5400000">
            <a:off x="4180681" y="4680744"/>
            <a:ext cx="158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4659313" y="3865563"/>
            <a:ext cx="4203700" cy="18161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800">
              <a:solidFill>
                <a:srgbClr val="6E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AU" altLang="en-US" sz="2800">
                <a:solidFill>
                  <a:schemeClr val="bg1"/>
                </a:solidFill>
              </a:rPr>
              <a:t> Builds natural capital,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>
                <a:solidFill>
                  <a:schemeClr val="bg1"/>
                </a:solidFill>
              </a:rPr>
              <a:t>  ecological integrity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>
                <a:solidFill>
                  <a:schemeClr val="bg1"/>
                </a:solidFill>
              </a:rPr>
              <a:t>  </a:t>
            </a:r>
            <a:r>
              <a:rPr lang="en-AU" altLang="en-US" sz="2100">
                <a:solidFill>
                  <a:schemeClr val="bg1"/>
                </a:solidFill>
              </a:rPr>
              <a:t>(basis for sustained productivity)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62400" y="2667000"/>
            <a:ext cx="287338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0891" name="AutoShape 11"/>
          <p:cNvSpPr>
            <a:spLocks noChangeArrowheads="1"/>
          </p:cNvSpPr>
          <p:nvPr/>
        </p:nvSpPr>
        <p:spPr bwMode="auto">
          <a:xfrm rot="-2563997">
            <a:off x="4098925" y="2635250"/>
            <a:ext cx="287338" cy="71438"/>
          </a:xfrm>
          <a:prstGeom prst="rightArrow">
            <a:avLst>
              <a:gd name="adj1" fmla="val 50000"/>
              <a:gd name="adj2" fmla="val 10055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4800"/>
          </a:p>
        </p:txBody>
      </p:sp>
      <p:sp>
        <p:nvSpPr>
          <p:cNvPr id="46093" name="Rectangle 2"/>
          <p:cNvSpPr>
            <a:spLocks noChangeArrowheads="1"/>
          </p:cNvSpPr>
          <p:nvPr/>
        </p:nvSpPr>
        <p:spPr bwMode="auto">
          <a:xfrm>
            <a:off x="0" y="263525"/>
            <a:ext cx="9144000" cy="10779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bg1"/>
                </a:solidFill>
              </a:rPr>
              <a:t>Rewards to all natural resource managers;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bg1"/>
                </a:solidFill>
              </a:rPr>
              <a:t>re production, maintenance &amp; sustainability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1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nimBg="1"/>
      <p:bldP spid="250883" grpId="0" animBg="1"/>
      <p:bldP spid="250886" grpId="0" animBg="1"/>
      <p:bldP spid="250887" grpId="0" animBg="1"/>
      <p:bldP spid="250888" grpId="0" animBg="1"/>
      <p:bldP spid="250889" grpId="0" animBg="1"/>
      <p:bldP spid="250890" grpId="0" animBg="1"/>
      <p:bldP spid="2508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global_transfor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7050"/>
            <a:ext cx="6827838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31750"/>
            <a:ext cx="9144000" cy="6461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600" b="1">
                <a:solidFill>
                  <a:schemeClr val="bg1"/>
                </a:solidFill>
                <a:cs typeface="Arial" pitchFamily="34" charset="0"/>
              </a:rPr>
              <a:t>Parallel interrelated change processes</a:t>
            </a:r>
            <a:endParaRPr lang="en-US" altLang="en-US" sz="3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304800" y="6035675"/>
            <a:ext cx="8534400" cy="8223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cs typeface="Arial" pitchFamily="34" charset="0"/>
              </a:rPr>
              <a:t>What meaningful do-able initiatives can we take in each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cs typeface="Arial" pitchFamily="34" charset="0"/>
              </a:rPr>
              <a:t>of these areas to support ‘progressive’ cultural change?</a:t>
            </a:r>
            <a:endParaRPr lang="en-US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7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6050"/>
            <a:ext cx="9144000" cy="762000"/>
          </a:xfrm>
        </p:spPr>
        <p:txBody>
          <a:bodyPr/>
          <a:lstStyle/>
          <a:p>
            <a:r>
              <a:rPr lang="en-AU" altLang="en-US" sz="2800" b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Establishment of </a:t>
            </a:r>
            <a:r>
              <a:rPr lang="en-AU" altLang="en-US" sz="2800" b="1" i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compensatory</a:t>
            </a:r>
            <a:r>
              <a:rPr lang="en-AU" altLang="en-US" sz="2800" b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selves</a:t>
            </a:r>
            <a:br>
              <a:rPr lang="en-AU" altLang="en-US" sz="2800" b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</a:br>
            <a:r>
              <a:rPr lang="en-AU" altLang="en-US" sz="2000" i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(maladapted &amp; in denial)</a:t>
            </a:r>
          </a:p>
        </p:txBody>
      </p:sp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1617663" y="3141663"/>
            <a:ext cx="1441450" cy="1366837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06538" y="3546475"/>
            <a:ext cx="1657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core ‘</a:t>
            </a:r>
            <a:r>
              <a:rPr lang="en-AU" altLang="en-US" sz="1600" i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healthy’</a:t>
            </a: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self/essence</a:t>
            </a: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5291138" y="1700213"/>
            <a:ext cx="1441450" cy="1366837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4498975" y="4365625"/>
            <a:ext cx="1441450" cy="1366838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5" name="AutoShape 7"/>
          <p:cNvSpPr>
            <a:spLocks noChangeArrowheads="1"/>
          </p:cNvSpPr>
          <p:nvPr/>
        </p:nvSpPr>
        <p:spPr bwMode="auto">
          <a:xfrm>
            <a:off x="2484438" y="2492375"/>
            <a:ext cx="358775" cy="576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E0000"/>
          </a:solid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 rot="5400000">
            <a:off x="6983412" y="2600326"/>
            <a:ext cx="576263" cy="360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E0000"/>
          </a:solid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7" name="AutoShape 9"/>
          <p:cNvSpPr>
            <a:spLocks noChangeArrowheads="1"/>
          </p:cNvSpPr>
          <p:nvPr/>
        </p:nvSpPr>
        <p:spPr bwMode="auto">
          <a:xfrm rot="-1896450">
            <a:off x="5940425" y="4365625"/>
            <a:ext cx="647700" cy="288925"/>
          </a:xfrm>
          <a:prstGeom prst="leftArrow">
            <a:avLst>
              <a:gd name="adj1" fmla="val 50000"/>
              <a:gd name="adj2" fmla="val 56044"/>
            </a:avLst>
          </a:prstGeom>
          <a:solidFill>
            <a:srgbClr val="6E0000"/>
          </a:solid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4718050" y="981075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hurt, oppression </a:t>
            </a:r>
            <a:r>
              <a:rPr lang="en-AU" altLang="en-US" sz="1600" i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(this has happened to </a:t>
            </a:r>
            <a:r>
              <a:rPr lang="en-AU" altLang="en-US" sz="1600" i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AU" altLang="en-US" sz="1600" i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of us!)</a:t>
            </a: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 rot="-1456354">
            <a:off x="5915025" y="1916113"/>
            <a:ext cx="1439863" cy="360362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 flipH="1">
            <a:off x="6011863" y="1989138"/>
            <a:ext cx="576262" cy="287337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 flipH="1">
            <a:off x="6181725" y="2205038"/>
            <a:ext cx="503238" cy="215900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 flipH="1">
            <a:off x="5999163" y="2060575"/>
            <a:ext cx="660400" cy="320675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6826250" y="1916113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804025" y="2062163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996113" y="1954213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7092950" y="1844675"/>
            <a:ext cx="71438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6953250" y="1811338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659563" y="1917700"/>
            <a:ext cx="71437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7235825" y="1479550"/>
            <a:ext cx="1657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adaptation </a:t>
            </a:r>
            <a:r>
              <a:rPr lang="en-AU" altLang="en-US" sz="1600" i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(maladaptation)</a:t>
            </a:r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 flipH="1">
            <a:off x="7261225" y="3462338"/>
            <a:ext cx="576263" cy="287337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 flipH="1">
            <a:off x="7431088" y="3678238"/>
            <a:ext cx="503237" cy="215900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 flipH="1">
            <a:off x="7248525" y="3533775"/>
            <a:ext cx="660400" cy="320675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8075613" y="3389313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8342313" y="3317875"/>
            <a:ext cx="71437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8202613" y="3284538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7908925" y="3390900"/>
            <a:ext cx="71438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7762875" y="4284663"/>
            <a:ext cx="1331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repeated &amp; new hurts &amp; oppressions</a:t>
            </a:r>
          </a:p>
        </p:txBody>
      </p:sp>
      <p:sp>
        <p:nvSpPr>
          <p:cNvPr id="150558" name="Oval 30"/>
          <p:cNvSpPr>
            <a:spLocks noChangeArrowheads="1"/>
          </p:cNvSpPr>
          <p:nvPr/>
        </p:nvSpPr>
        <p:spPr bwMode="auto">
          <a:xfrm>
            <a:off x="8245475" y="3436938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9" name="Oval 31"/>
          <p:cNvSpPr>
            <a:spLocks noChangeArrowheads="1"/>
          </p:cNvSpPr>
          <p:nvPr/>
        </p:nvSpPr>
        <p:spPr bwMode="auto">
          <a:xfrm rot="-168257">
            <a:off x="5219700" y="4757738"/>
            <a:ext cx="1439863" cy="360362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0" name="Line 32"/>
          <p:cNvSpPr>
            <a:spLocks noChangeShapeType="1"/>
          </p:cNvSpPr>
          <p:nvPr/>
        </p:nvSpPr>
        <p:spPr bwMode="auto">
          <a:xfrm rot="1537260" flipH="1">
            <a:off x="5326063" y="4749800"/>
            <a:ext cx="549275" cy="280988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1" name="Line 33"/>
          <p:cNvSpPr>
            <a:spLocks noChangeShapeType="1"/>
          </p:cNvSpPr>
          <p:nvPr/>
        </p:nvSpPr>
        <p:spPr bwMode="auto">
          <a:xfrm rot="1283914" flipH="1">
            <a:off x="5365750" y="4957763"/>
            <a:ext cx="549275" cy="215900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 rot="1289127" flipH="1">
            <a:off x="5249863" y="4843463"/>
            <a:ext cx="696912" cy="303212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3" name="Oval 35"/>
          <p:cNvSpPr>
            <a:spLocks noChangeArrowheads="1"/>
          </p:cNvSpPr>
          <p:nvPr/>
        </p:nvSpPr>
        <p:spPr bwMode="auto">
          <a:xfrm rot="1208381">
            <a:off x="6080125" y="4872038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4" name="Oval 36"/>
          <p:cNvSpPr>
            <a:spLocks noChangeArrowheads="1"/>
          </p:cNvSpPr>
          <p:nvPr/>
        </p:nvSpPr>
        <p:spPr bwMode="auto">
          <a:xfrm rot="1208381">
            <a:off x="5994400" y="4992688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5" name="Oval 37"/>
          <p:cNvSpPr>
            <a:spLocks noChangeArrowheads="1"/>
          </p:cNvSpPr>
          <p:nvPr/>
        </p:nvSpPr>
        <p:spPr bwMode="auto">
          <a:xfrm rot="1208381">
            <a:off x="6237288" y="4948238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6" name="Oval 38"/>
          <p:cNvSpPr>
            <a:spLocks noChangeArrowheads="1"/>
          </p:cNvSpPr>
          <p:nvPr/>
        </p:nvSpPr>
        <p:spPr bwMode="auto">
          <a:xfrm rot="1208381">
            <a:off x="6397625" y="4838700"/>
            <a:ext cx="71438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7" name="Oval 39"/>
          <p:cNvSpPr>
            <a:spLocks noChangeArrowheads="1"/>
          </p:cNvSpPr>
          <p:nvPr/>
        </p:nvSpPr>
        <p:spPr bwMode="auto">
          <a:xfrm rot="1208381">
            <a:off x="6219825" y="4792663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8" name="Oval 40"/>
          <p:cNvSpPr>
            <a:spLocks noChangeArrowheads="1"/>
          </p:cNvSpPr>
          <p:nvPr/>
        </p:nvSpPr>
        <p:spPr bwMode="auto">
          <a:xfrm rot="1208381">
            <a:off x="5964238" y="4810125"/>
            <a:ext cx="71437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9" name="Oval 41"/>
          <p:cNvSpPr>
            <a:spLocks noChangeArrowheads="1"/>
          </p:cNvSpPr>
          <p:nvPr/>
        </p:nvSpPr>
        <p:spPr bwMode="auto">
          <a:xfrm>
            <a:off x="5364163" y="4987925"/>
            <a:ext cx="1223962" cy="503238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0" name="Line 42"/>
          <p:cNvSpPr>
            <a:spLocks noChangeShapeType="1"/>
          </p:cNvSpPr>
          <p:nvPr/>
        </p:nvSpPr>
        <p:spPr bwMode="auto">
          <a:xfrm rot="-2460039">
            <a:off x="5559425" y="5224463"/>
            <a:ext cx="142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1" name="Line 43"/>
          <p:cNvSpPr>
            <a:spLocks noChangeShapeType="1"/>
          </p:cNvSpPr>
          <p:nvPr/>
        </p:nvSpPr>
        <p:spPr bwMode="auto">
          <a:xfrm rot="2963923">
            <a:off x="5560219" y="5222082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2" name="Line 44"/>
          <p:cNvSpPr>
            <a:spLocks noChangeShapeType="1"/>
          </p:cNvSpPr>
          <p:nvPr/>
        </p:nvSpPr>
        <p:spPr bwMode="auto">
          <a:xfrm rot="-2678181">
            <a:off x="5765800" y="5195888"/>
            <a:ext cx="142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3" name="Line 45"/>
          <p:cNvSpPr>
            <a:spLocks noChangeShapeType="1"/>
          </p:cNvSpPr>
          <p:nvPr/>
        </p:nvSpPr>
        <p:spPr bwMode="auto">
          <a:xfrm rot="2752885">
            <a:off x="5766594" y="5193507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4" name="Line 46"/>
          <p:cNvSpPr>
            <a:spLocks noChangeShapeType="1"/>
          </p:cNvSpPr>
          <p:nvPr/>
        </p:nvSpPr>
        <p:spPr bwMode="auto">
          <a:xfrm rot="-2838199">
            <a:off x="5642769" y="5099844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5" name="Line 47"/>
          <p:cNvSpPr>
            <a:spLocks noChangeShapeType="1"/>
          </p:cNvSpPr>
          <p:nvPr/>
        </p:nvSpPr>
        <p:spPr bwMode="auto">
          <a:xfrm rot="2647115">
            <a:off x="5645150" y="5095875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6" name="Line 48"/>
          <p:cNvSpPr>
            <a:spLocks noChangeShapeType="1"/>
          </p:cNvSpPr>
          <p:nvPr/>
        </p:nvSpPr>
        <p:spPr bwMode="auto">
          <a:xfrm rot="2921483">
            <a:off x="5434806" y="5139532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7" name="Line 49"/>
          <p:cNvSpPr>
            <a:spLocks noChangeShapeType="1"/>
          </p:cNvSpPr>
          <p:nvPr/>
        </p:nvSpPr>
        <p:spPr bwMode="auto">
          <a:xfrm rot="8372266">
            <a:off x="5437188" y="5135563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8" name="Line 50"/>
          <p:cNvSpPr>
            <a:spLocks noChangeShapeType="1"/>
          </p:cNvSpPr>
          <p:nvPr/>
        </p:nvSpPr>
        <p:spPr bwMode="auto">
          <a:xfrm rot="-2460039">
            <a:off x="5651500" y="5368925"/>
            <a:ext cx="142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9" name="Line 51"/>
          <p:cNvSpPr>
            <a:spLocks noChangeShapeType="1"/>
          </p:cNvSpPr>
          <p:nvPr/>
        </p:nvSpPr>
        <p:spPr bwMode="auto">
          <a:xfrm rot="2963923">
            <a:off x="5652294" y="5366544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0" name="Line 52"/>
          <p:cNvSpPr>
            <a:spLocks noChangeShapeType="1"/>
          </p:cNvSpPr>
          <p:nvPr/>
        </p:nvSpPr>
        <p:spPr bwMode="auto">
          <a:xfrm rot="-2460039">
            <a:off x="5413375" y="5318125"/>
            <a:ext cx="142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1" name="Line 53"/>
          <p:cNvSpPr>
            <a:spLocks noChangeShapeType="1"/>
          </p:cNvSpPr>
          <p:nvPr/>
        </p:nvSpPr>
        <p:spPr bwMode="auto">
          <a:xfrm rot="2963923">
            <a:off x="5414169" y="5315744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2" name="Line 54"/>
          <p:cNvSpPr>
            <a:spLocks noChangeShapeType="1"/>
          </p:cNvSpPr>
          <p:nvPr/>
        </p:nvSpPr>
        <p:spPr bwMode="auto">
          <a:xfrm>
            <a:off x="6011863" y="5013325"/>
            <a:ext cx="0" cy="431800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3" name="Line 55"/>
          <p:cNvSpPr>
            <a:spLocks noChangeShapeType="1"/>
          </p:cNvSpPr>
          <p:nvPr/>
        </p:nvSpPr>
        <p:spPr bwMode="auto">
          <a:xfrm>
            <a:off x="6227763" y="5013325"/>
            <a:ext cx="0" cy="431800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4" name="Line 56"/>
          <p:cNvSpPr>
            <a:spLocks noChangeShapeType="1"/>
          </p:cNvSpPr>
          <p:nvPr/>
        </p:nvSpPr>
        <p:spPr bwMode="auto">
          <a:xfrm>
            <a:off x="6124575" y="5013325"/>
            <a:ext cx="0" cy="431800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5" name="Line 57"/>
          <p:cNvSpPr>
            <a:spLocks noChangeShapeType="1"/>
          </p:cNvSpPr>
          <p:nvPr/>
        </p:nvSpPr>
        <p:spPr bwMode="auto">
          <a:xfrm rot="603034">
            <a:off x="5908675" y="5229225"/>
            <a:ext cx="31750" cy="215900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6" name="Line 58"/>
          <p:cNvSpPr>
            <a:spLocks noChangeShapeType="1"/>
          </p:cNvSpPr>
          <p:nvPr/>
        </p:nvSpPr>
        <p:spPr bwMode="auto">
          <a:xfrm>
            <a:off x="6332538" y="5041900"/>
            <a:ext cx="0" cy="415925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7" name="Line 59"/>
          <p:cNvSpPr>
            <a:spLocks noChangeShapeType="1"/>
          </p:cNvSpPr>
          <p:nvPr/>
        </p:nvSpPr>
        <p:spPr bwMode="auto">
          <a:xfrm>
            <a:off x="6443663" y="5108575"/>
            <a:ext cx="0" cy="246063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8" name="Line 60"/>
          <p:cNvSpPr>
            <a:spLocks noChangeShapeType="1"/>
          </p:cNvSpPr>
          <p:nvPr/>
        </p:nvSpPr>
        <p:spPr bwMode="auto">
          <a:xfrm>
            <a:off x="6588125" y="4991100"/>
            <a:ext cx="0" cy="936625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89" name="Line 61"/>
          <p:cNvSpPr>
            <a:spLocks noChangeShapeType="1"/>
          </p:cNvSpPr>
          <p:nvPr/>
        </p:nvSpPr>
        <p:spPr bwMode="auto">
          <a:xfrm>
            <a:off x="5940425" y="5157788"/>
            <a:ext cx="0" cy="792162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90" name="Line 62"/>
          <p:cNvSpPr>
            <a:spLocks noChangeShapeType="1"/>
          </p:cNvSpPr>
          <p:nvPr/>
        </p:nvSpPr>
        <p:spPr bwMode="auto">
          <a:xfrm>
            <a:off x="5364163" y="5084763"/>
            <a:ext cx="0" cy="865187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91" name="Line 63"/>
          <p:cNvSpPr>
            <a:spLocks noChangeShapeType="1"/>
          </p:cNvSpPr>
          <p:nvPr/>
        </p:nvSpPr>
        <p:spPr bwMode="auto">
          <a:xfrm flipH="1">
            <a:off x="5680075" y="5518150"/>
            <a:ext cx="1008063" cy="287338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92" name="Line 64"/>
          <p:cNvSpPr>
            <a:spLocks noChangeShapeType="1"/>
          </p:cNvSpPr>
          <p:nvPr/>
        </p:nvSpPr>
        <p:spPr bwMode="auto">
          <a:xfrm flipH="1">
            <a:off x="6300788" y="6092825"/>
            <a:ext cx="431800" cy="0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93" name="Text Box 65"/>
          <p:cNvSpPr txBox="1">
            <a:spLocks noChangeArrowheads="1"/>
          </p:cNvSpPr>
          <p:nvPr/>
        </p:nvSpPr>
        <p:spPr bwMode="auto">
          <a:xfrm>
            <a:off x="6516688" y="5292725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distorted potentially ‘</a:t>
            </a:r>
            <a:r>
              <a:rPr lang="en-AU" altLang="en-US" sz="1600" i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healthy’</a:t>
            </a: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behaviour</a:t>
            </a:r>
          </a:p>
        </p:txBody>
      </p:sp>
      <p:sp>
        <p:nvSpPr>
          <p:cNvPr id="150594" name="Text Box 66"/>
          <p:cNvSpPr txBox="1">
            <a:spLocks noChangeArrowheads="1"/>
          </p:cNvSpPr>
          <p:nvPr/>
        </p:nvSpPr>
        <p:spPr bwMode="auto">
          <a:xfrm>
            <a:off x="6516688" y="5938838"/>
            <a:ext cx="2303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superimposed ‘</a:t>
            </a:r>
            <a:r>
              <a:rPr lang="en-AU" altLang="en-US" sz="1600" i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unhealthy’</a:t>
            </a: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behaviour</a:t>
            </a:r>
          </a:p>
        </p:txBody>
      </p:sp>
      <p:sp>
        <p:nvSpPr>
          <p:cNvPr id="150595" name="Text Box 67"/>
          <p:cNvSpPr txBox="1">
            <a:spLocks noChangeArrowheads="1"/>
          </p:cNvSpPr>
          <p:nvPr/>
        </p:nvSpPr>
        <p:spPr bwMode="auto">
          <a:xfrm>
            <a:off x="4427538" y="4935538"/>
            <a:ext cx="1008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multiple selves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323850" y="4416425"/>
            <a:ext cx="18002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800" b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Core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800" b="1" i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‘healthy’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spontaneous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in present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aware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empowered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loving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informed action</a:t>
            </a:r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auto">
          <a:xfrm>
            <a:off x="2266950" y="4416425"/>
            <a:ext cx="223361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800" b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Maladaptive </a:t>
            </a:r>
            <a:r>
              <a:rPr lang="en-AU" altLang="en-US" sz="1800" b="1" i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compensatory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patterned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in past/future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unaware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disempowered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fearful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acting-out/postponing </a:t>
            </a:r>
          </a:p>
        </p:txBody>
      </p:sp>
      <p:sp>
        <p:nvSpPr>
          <p:cNvPr id="150598" name="Oval 70"/>
          <p:cNvSpPr>
            <a:spLocks noChangeArrowheads="1"/>
          </p:cNvSpPr>
          <p:nvPr/>
        </p:nvSpPr>
        <p:spPr bwMode="auto">
          <a:xfrm rot="-3637977">
            <a:off x="3427412" y="1606551"/>
            <a:ext cx="1439863" cy="360362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99" name="Line 71"/>
          <p:cNvSpPr>
            <a:spLocks noChangeShapeType="1"/>
          </p:cNvSpPr>
          <p:nvPr/>
        </p:nvSpPr>
        <p:spPr bwMode="auto">
          <a:xfrm rot="19379824" flipH="1">
            <a:off x="3635375" y="1868488"/>
            <a:ext cx="576263" cy="287337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0" name="Line 72"/>
          <p:cNvSpPr>
            <a:spLocks noChangeShapeType="1"/>
          </p:cNvSpPr>
          <p:nvPr/>
        </p:nvSpPr>
        <p:spPr bwMode="auto">
          <a:xfrm rot="19408100" flipH="1">
            <a:off x="3783013" y="1957388"/>
            <a:ext cx="566737" cy="239712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1" name="Line 73"/>
          <p:cNvSpPr>
            <a:spLocks noChangeShapeType="1"/>
          </p:cNvSpPr>
          <p:nvPr/>
        </p:nvSpPr>
        <p:spPr bwMode="auto">
          <a:xfrm rot="19387807" flipH="1">
            <a:off x="3635375" y="1916113"/>
            <a:ext cx="660400" cy="320675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2" name="Oval 74"/>
          <p:cNvSpPr>
            <a:spLocks noChangeArrowheads="1"/>
          </p:cNvSpPr>
          <p:nvPr/>
        </p:nvSpPr>
        <p:spPr bwMode="auto">
          <a:xfrm rot="-1001992">
            <a:off x="7318375" y="3651250"/>
            <a:ext cx="1223963" cy="503238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3" name="Line 75"/>
          <p:cNvSpPr>
            <a:spLocks noChangeShapeType="1"/>
          </p:cNvSpPr>
          <p:nvPr/>
        </p:nvSpPr>
        <p:spPr bwMode="auto">
          <a:xfrm rot="-3375346">
            <a:off x="7614444" y="3923507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4" name="Line 76"/>
          <p:cNvSpPr>
            <a:spLocks noChangeShapeType="1"/>
          </p:cNvSpPr>
          <p:nvPr/>
        </p:nvSpPr>
        <p:spPr bwMode="auto">
          <a:xfrm rot="1951973">
            <a:off x="7616825" y="3919538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5" name="Line 77"/>
          <p:cNvSpPr>
            <a:spLocks noChangeShapeType="1"/>
          </p:cNvSpPr>
          <p:nvPr/>
        </p:nvSpPr>
        <p:spPr bwMode="auto">
          <a:xfrm rot="-3850149">
            <a:off x="7806531" y="3925094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6" name="Line 78"/>
          <p:cNvSpPr>
            <a:spLocks noChangeShapeType="1"/>
          </p:cNvSpPr>
          <p:nvPr/>
        </p:nvSpPr>
        <p:spPr bwMode="auto">
          <a:xfrm rot="1731809">
            <a:off x="7808913" y="3921125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7" name="Line 79"/>
          <p:cNvSpPr>
            <a:spLocks noChangeShapeType="1"/>
          </p:cNvSpPr>
          <p:nvPr/>
        </p:nvSpPr>
        <p:spPr bwMode="auto">
          <a:xfrm rot="1909534">
            <a:off x="7554913" y="4114800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8" name="Line 80"/>
          <p:cNvSpPr>
            <a:spLocks noChangeShapeType="1"/>
          </p:cNvSpPr>
          <p:nvPr/>
        </p:nvSpPr>
        <p:spPr bwMode="auto">
          <a:xfrm rot="7456959">
            <a:off x="7555706" y="4112419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09" name="Line 81"/>
          <p:cNvSpPr>
            <a:spLocks noChangeShapeType="1"/>
          </p:cNvSpPr>
          <p:nvPr/>
        </p:nvSpPr>
        <p:spPr bwMode="auto">
          <a:xfrm rot="-3375346">
            <a:off x="7706519" y="4067969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10" name="Line 82"/>
          <p:cNvSpPr>
            <a:spLocks noChangeShapeType="1"/>
          </p:cNvSpPr>
          <p:nvPr/>
        </p:nvSpPr>
        <p:spPr bwMode="auto">
          <a:xfrm rot="1951973">
            <a:off x="7708900" y="4064000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11" name="Line 83"/>
          <p:cNvSpPr>
            <a:spLocks noChangeShapeType="1"/>
          </p:cNvSpPr>
          <p:nvPr/>
        </p:nvSpPr>
        <p:spPr bwMode="auto">
          <a:xfrm rot="-3375346">
            <a:off x="7439819" y="3988594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12" name="Line 84"/>
          <p:cNvSpPr>
            <a:spLocks noChangeShapeType="1"/>
          </p:cNvSpPr>
          <p:nvPr/>
        </p:nvSpPr>
        <p:spPr bwMode="auto">
          <a:xfrm rot="1951973">
            <a:off x="7442200" y="3984625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125" name="Freeform 85" descr="Parchment"/>
          <p:cNvSpPr>
            <a:spLocks/>
          </p:cNvSpPr>
          <p:nvPr/>
        </p:nvSpPr>
        <p:spPr bwMode="auto">
          <a:xfrm rot="-2184797">
            <a:off x="3933825" y="1200150"/>
            <a:ext cx="809625" cy="641350"/>
          </a:xfrm>
          <a:custGeom>
            <a:avLst/>
            <a:gdLst>
              <a:gd name="T0" fmla="*/ 2147483647 w 510"/>
              <a:gd name="T1" fmla="*/ 2147483647 h 342"/>
              <a:gd name="T2" fmla="*/ 2147483647 w 510"/>
              <a:gd name="T3" fmla="*/ 2147483647 h 342"/>
              <a:gd name="T4" fmla="*/ 2147483647 w 510"/>
              <a:gd name="T5" fmla="*/ 2147483647 h 342"/>
              <a:gd name="T6" fmla="*/ 2147483647 w 510"/>
              <a:gd name="T7" fmla="*/ 2147483647 h 342"/>
              <a:gd name="T8" fmla="*/ 2147483647 w 510"/>
              <a:gd name="T9" fmla="*/ 2147483647 h 342"/>
              <a:gd name="T10" fmla="*/ 2147483647 w 510"/>
              <a:gd name="T11" fmla="*/ 2147483647 h 342"/>
              <a:gd name="T12" fmla="*/ 2147483647 w 510"/>
              <a:gd name="T13" fmla="*/ 2147483647 h 342"/>
              <a:gd name="T14" fmla="*/ 2147483647 w 510"/>
              <a:gd name="T15" fmla="*/ 2147483647 h 342"/>
              <a:gd name="T16" fmla="*/ 2147483647 w 510"/>
              <a:gd name="T17" fmla="*/ 2147483647 h 342"/>
              <a:gd name="T18" fmla="*/ 2147483647 w 510"/>
              <a:gd name="T19" fmla="*/ 2147483647 h 342"/>
              <a:gd name="T20" fmla="*/ 2147483647 w 510"/>
              <a:gd name="T21" fmla="*/ 2147483647 h 342"/>
              <a:gd name="T22" fmla="*/ 2147483647 w 510"/>
              <a:gd name="T23" fmla="*/ 0 h 342"/>
              <a:gd name="T24" fmla="*/ 2147483647 w 510"/>
              <a:gd name="T25" fmla="*/ 2147483647 h 342"/>
              <a:gd name="T26" fmla="*/ 2147483647 w 510"/>
              <a:gd name="T27" fmla="*/ 2147483647 h 342"/>
              <a:gd name="T28" fmla="*/ 2147483647 w 510"/>
              <a:gd name="T29" fmla="*/ 2147483647 h 342"/>
              <a:gd name="T30" fmla="*/ 2147483647 w 510"/>
              <a:gd name="T31" fmla="*/ 2147483647 h 342"/>
              <a:gd name="T32" fmla="*/ 2147483647 w 510"/>
              <a:gd name="T33" fmla="*/ 2147483647 h 342"/>
              <a:gd name="T34" fmla="*/ 2147483647 w 510"/>
              <a:gd name="T35" fmla="*/ 2147483647 h 342"/>
              <a:gd name="T36" fmla="*/ 2147483647 w 510"/>
              <a:gd name="T37" fmla="*/ 2147483647 h 342"/>
              <a:gd name="T38" fmla="*/ 2147483647 w 510"/>
              <a:gd name="T39" fmla="*/ 2147483647 h 342"/>
              <a:gd name="T40" fmla="*/ 2147483647 w 510"/>
              <a:gd name="T41" fmla="*/ 2147483647 h 342"/>
              <a:gd name="T42" fmla="*/ 2147483647 w 510"/>
              <a:gd name="T43" fmla="*/ 2147483647 h 342"/>
              <a:gd name="T44" fmla="*/ 2147483647 w 510"/>
              <a:gd name="T45" fmla="*/ 2147483647 h 342"/>
              <a:gd name="T46" fmla="*/ 2147483647 w 510"/>
              <a:gd name="T47" fmla="*/ 2147483647 h 342"/>
              <a:gd name="T48" fmla="*/ 2147483647 w 510"/>
              <a:gd name="T49" fmla="*/ 2147483647 h 342"/>
              <a:gd name="T50" fmla="*/ 2147483647 w 510"/>
              <a:gd name="T51" fmla="*/ 2147483647 h 342"/>
              <a:gd name="T52" fmla="*/ 2147483647 w 510"/>
              <a:gd name="T53" fmla="*/ 2147483647 h 342"/>
              <a:gd name="T54" fmla="*/ 2147483647 w 510"/>
              <a:gd name="T55" fmla="*/ 2147483647 h 342"/>
              <a:gd name="T56" fmla="*/ 2147483647 w 510"/>
              <a:gd name="T57" fmla="*/ 2147483647 h 342"/>
              <a:gd name="T58" fmla="*/ 2147483647 w 510"/>
              <a:gd name="T59" fmla="*/ 2147483647 h 342"/>
              <a:gd name="T60" fmla="*/ 2147483647 w 510"/>
              <a:gd name="T61" fmla="*/ 2147483647 h 342"/>
              <a:gd name="T62" fmla="*/ 2147483647 w 510"/>
              <a:gd name="T63" fmla="*/ 2147483647 h 342"/>
              <a:gd name="T64" fmla="*/ 2147483647 w 510"/>
              <a:gd name="T65" fmla="*/ 2147483647 h 342"/>
              <a:gd name="T66" fmla="*/ 2147483647 w 510"/>
              <a:gd name="T67" fmla="*/ 2147483647 h 342"/>
              <a:gd name="T68" fmla="*/ 2147483647 w 510"/>
              <a:gd name="T69" fmla="*/ 2147483647 h 342"/>
              <a:gd name="T70" fmla="*/ 2147483647 w 510"/>
              <a:gd name="T71" fmla="*/ 2147483647 h 342"/>
              <a:gd name="T72" fmla="*/ 2147483647 w 510"/>
              <a:gd name="T73" fmla="*/ 2147483647 h 342"/>
              <a:gd name="T74" fmla="*/ 2147483647 w 510"/>
              <a:gd name="T75" fmla="*/ 2147483647 h 342"/>
              <a:gd name="T76" fmla="*/ 2147483647 w 510"/>
              <a:gd name="T77" fmla="*/ 2147483647 h 342"/>
              <a:gd name="T78" fmla="*/ 2147483647 w 510"/>
              <a:gd name="T79" fmla="*/ 2147483647 h 34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10"/>
              <a:gd name="T121" fmla="*/ 0 h 342"/>
              <a:gd name="T122" fmla="*/ 510 w 510"/>
              <a:gd name="T123" fmla="*/ 342 h 34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10" h="342">
                <a:moveTo>
                  <a:pt x="15" y="103"/>
                </a:moveTo>
                <a:cubicBezTo>
                  <a:pt x="28" y="100"/>
                  <a:pt x="40" y="90"/>
                  <a:pt x="53" y="87"/>
                </a:cubicBezTo>
                <a:cubicBezTo>
                  <a:pt x="65" y="81"/>
                  <a:pt x="59" y="83"/>
                  <a:pt x="68" y="81"/>
                </a:cubicBezTo>
                <a:cubicBezTo>
                  <a:pt x="75" y="75"/>
                  <a:pt x="87" y="70"/>
                  <a:pt x="96" y="69"/>
                </a:cubicBezTo>
                <a:cubicBezTo>
                  <a:pt x="105" y="66"/>
                  <a:pt x="113" y="62"/>
                  <a:pt x="122" y="60"/>
                </a:cubicBezTo>
                <a:cubicBezTo>
                  <a:pt x="128" y="57"/>
                  <a:pt x="133" y="55"/>
                  <a:pt x="140" y="54"/>
                </a:cubicBezTo>
                <a:cubicBezTo>
                  <a:pt x="150" y="49"/>
                  <a:pt x="160" y="44"/>
                  <a:pt x="171" y="42"/>
                </a:cubicBezTo>
                <a:cubicBezTo>
                  <a:pt x="187" y="36"/>
                  <a:pt x="204" y="34"/>
                  <a:pt x="221" y="33"/>
                </a:cubicBezTo>
                <a:cubicBezTo>
                  <a:pt x="234" y="30"/>
                  <a:pt x="247" y="28"/>
                  <a:pt x="260" y="27"/>
                </a:cubicBezTo>
                <a:cubicBezTo>
                  <a:pt x="270" y="24"/>
                  <a:pt x="281" y="23"/>
                  <a:pt x="291" y="21"/>
                </a:cubicBezTo>
                <a:cubicBezTo>
                  <a:pt x="305" y="16"/>
                  <a:pt x="320" y="8"/>
                  <a:pt x="335" y="6"/>
                </a:cubicBezTo>
                <a:cubicBezTo>
                  <a:pt x="346" y="1"/>
                  <a:pt x="357" y="1"/>
                  <a:pt x="369" y="0"/>
                </a:cubicBezTo>
                <a:cubicBezTo>
                  <a:pt x="398" y="1"/>
                  <a:pt x="426" y="1"/>
                  <a:pt x="455" y="4"/>
                </a:cubicBezTo>
                <a:cubicBezTo>
                  <a:pt x="464" y="8"/>
                  <a:pt x="474" y="8"/>
                  <a:pt x="483" y="12"/>
                </a:cubicBezTo>
                <a:cubicBezTo>
                  <a:pt x="490" y="15"/>
                  <a:pt x="494" y="21"/>
                  <a:pt x="500" y="25"/>
                </a:cubicBezTo>
                <a:cubicBezTo>
                  <a:pt x="504" y="32"/>
                  <a:pt x="508" y="36"/>
                  <a:pt x="510" y="45"/>
                </a:cubicBezTo>
                <a:cubicBezTo>
                  <a:pt x="510" y="59"/>
                  <a:pt x="510" y="72"/>
                  <a:pt x="506" y="85"/>
                </a:cubicBezTo>
                <a:cubicBezTo>
                  <a:pt x="496" y="114"/>
                  <a:pt x="461" y="131"/>
                  <a:pt x="438" y="148"/>
                </a:cubicBezTo>
                <a:cubicBezTo>
                  <a:pt x="428" y="155"/>
                  <a:pt x="420" y="167"/>
                  <a:pt x="408" y="169"/>
                </a:cubicBezTo>
                <a:cubicBezTo>
                  <a:pt x="401" y="180"/>
                  <a:pt x="387" y="186"/>
                  <a:pt x="377" y="193"/>
                </a:cubicBezTo>
                <a:cubicBezTo>
                  <a:pt x="359" y="206"/>
                  <a:pt x="338" y="227"/>
                  <a:pt x="315" y="232"/>
                </a:cubicBezTo>
                <a:cubicBezTo>
                  <a:pt x="309" y="235"/>
                  <a:pt x="303" y="237"/>
                  <a:pt x="297" y="240"/>
                </a:cubicBezTo>
                <a:cubicBezTo>
                  <a:pt x="283" y="248"/>
                  <a:pt x="268" y="265"/>
                  <a:pt x="252" y="268"/>
                </a:cubicBezTo>
                <a:cubicBezTo>
                  <a:pt x="245" y="273"/>
                  <a:pt x="236" y="279"/>
                  <a:pt x="228" y="280"/>
                </a:cubicBezTo>
                <a:cubicBezTo>
                  <a:pt x="223" y="284"/>
                  <a:pt x="219" y="285"/>
                  <a:pt x="213" y="286"/>
                </a:cubicBezTo>
                <a:cubicBezTo>
                  <a:pt x="208" y="290"/>
                  <a:pt x="201" y="294"/>
                  <a:pt x="195" y="295"/>
                </a:cubicBezTo>
                <a:cubicBezTo>
                  <a:pt x="181" y="306"/>
                  <a:pt x="152" y="331"/>
                  <a:pt x="135" y="334"/>
                </a:cubicBezTo>
                <a:cubicBezTo>
                  <a:pt x="130" y="336"/>
                  <a:pt x="126" y="339"/>
                  <a:pt x="122" y="342"/>
                </a:cubicBezTo>
                <a:cubicBezTo>
                  <a:pt x="110" y="337"/>
                  <a:pt x="115" y="313"/>
                  <a:pt x="108" y="303"/>
                </a:cubicBezTo>
                <a:cubicBezTo>
                  <a:pt x="107" y="296"/>
                  <a:pt x="105" y="288"/>
                  <a:pt x="101" y="282"/>
                </a:cubicBezTo>
                <a:cubicBezTo>
                  <a:pt x="98" y="264"/>
                  <a:pt x="101" y="270"/>
                  <a:pt x="96" y="261"/>
                </a:cubicBezTo>
                <a:cubicBezTo>
                  <a:pt x="95" y="255"/>
                  <a:pt x="93" y="252"/>
                  <a:pt x="90" y="247"/>
                </a:cubicBezTo>
                <a:cubicBezTo>
                  <a:pt x="89" y="240"/>
                  <a:pt x="88" y="236"/>
                  <a:pt x="84" y="231"/>
                </a:cubicBezTo>
                <a:cubicBezTo>
                  <a:pt x="81" y="217"/>
                  <a:pt x="70" y="206"/>
                  <a:pt x="60" y="196"/>
                </a:cubicBezTo>
                <a:cubicBezTo>
                  <a:pt x="59" y="189"/>
                  <a:pt x="58" y="187"/>
                  <a:pt x="53" y="183"/>
                </a:cubicBezTo>
                <a:cubicBezTo>
                  <a:pt x="49" y="170"/>
                  <a:pt x="37" y="150"/>
                  <a:pt x="26" y="141"/>
                </a:cubicBezTo>
                <a:cubicBezTo>
                  <a:pt x="21" y="133"/>
                  <a:pt x="11" y="122"/>
                  <a:pt x="3" y="117"/>
                </a:cubicBezTo>
                <a:cubicBezTo>
                  <a:pt x="1" y="109"/>
                  <a:pt x="0" y="110"/>
                  <a:pt x="11" y="105"/>
                </a:cubicBezTo>
                <a:cubicBezTo>
                  <a:pt x="14" y="104"/>
                  <a:pt x="20" y="102"/>
                  <a:pt x="20" y="102"/>
                </a:cubicBezTo>
                <a:cubicBezTo>
                  <a:pt x="20" y="102"/>
                  <a:pt x="17" y="103"/>
                  <a:pt x="15" y="103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14" name="Oval 86"/>
          <p:cNvSpPr>
            <a:spLocks noChangeArrowheads="1"/>
          </p:cNvSpPr>
          <p:nvPr/>
        </p:nvSpPr>
        <p:spPr bwMode="auto">
          <a:xfrm>
            <a:off x="3130550" y="1700213"/>
            <a:ext cx="1441450" cy="1366837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15" name="AutoShape 87"/>
          <p:cNvSpPr>
            <a:spLocks noChangeArrowheads="1"/>
          </p:cNvSpPr>
          <p:nvPr/>
        </p:nvSpPr>
        <p:spPr bwMode="auto">
          <a:xfrm>
            <a:off x="4643438" y="21336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6E0000"/>
          </a:solid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128" name="Freeform 88" descr="Parchment"/>
          <p:cNvSpPr>
            <a:spLocks/>
          </p:cNvSpPr>
          <p:nvPr/>
        </p:nvSpPr>
        <p:spPr bwMode="auto">
          <a:xfrm>
            <a:off x="7985125" y="3556000"/>
            <a:ext cx="711200" cy="611188"/>
          </a:xfrm>
          <a:custGeom>
            <a:avLst/>
            <a:gdLst>
              <a:gd name="T0" fmla="*/ 2147483647 w 448"/>
              <a:gd name="T1" fmla="*/ 2147483647 h 385"/>
              <a:gd name="T2" fmla="*/ 2147483647 w 448"/>
              <a:gd name="T3" fmla="*/ 2147483647 h 385"/>
              <a:gd name="T4" fmla="*/ 2147483647 w 448"/>
              <a:gd name="T5" fmla="*/ 2147483647 h 385"/>
              <a:gd name="T6" fmla="*/ 2147483647 w 448"/>
              <a:gd name="T7" fmla="*/ 2147483647 h 385"/>
              <a:gd name="T8" fmla="*/ 2147483647 w 448"/>
              <a:gd name="T9" fmla="*/ 2147483647 h 385"/>
              <a:gd name="T10" fmla="*/ 2147483647 w 448"/>
              <a:gd name="T11" fmla="*/ 2147483647 h 385"/>
              <a:gd name="T12" fmla="*/ 2147483647 w 448"/>
              <a:gd name="T13" fmla="*/ 2147483647 h 385"/>
              <a:gd name="T14" fmla="*/ 2147483647 w 448"/>
              <a:gd name="T15" fmla="*/ 2147483647 h 385"/>
              <a:gd name="T16" fmla="*/ 2147483647 w 448"/>
              <a:gd name="T17" fmla="*/ 2147483647 h 385"/>
              <a:gd name="T18" fmla="*/ 2147483647 w 448"/>
              <a:gd name="T19" fmla="*/ 2147483647 h 385"/>
              <a:gd name="T20" fmla="*/ 0 w 448"/>
              <a:gd name="T21" fmla="*/ 2147483647 h 385"/>
              <a:gd name="T22" fmla="*/ 2147483647 w 448"/>
              <a:gd name="T23" fmla="*/ 2147483647 h 385"/>
              <a:gd name="T24" fmla="*/ 2147483647 w 448"/>
              <a:gd name="T25" fmla="*/ 2147483647 h 385"/>
              <a:gd name="T26" fmla="*/ 2147483647 w 448"/>
              <a:gd name="T27" fmla="*/ 2147483647 h 385"/>
              <a:gd name="T28" fmla="*/ 2147483647 w 448"/>
              <a:gd name="T29" fmla="*/ 0 h 385"/>
              <a:gd name="T30" fmla="*/ 2147483647 w 448"/>
              <a:gd name="T31" fmla="*/ 2147483647 h 385"/>
              <a:gd name="T32" fmla="*/ 2147483647 w 448"/>
              <a:gd name="T33" fmla="*/ 2147483647 h 385"/>
              <a:gd name="T34" fmla="*/ 2147483647 w 448"/>
              <a:gd name="T35" fmla="*/ 2147483647 h 385"/>
              <a:gd name="T36" fmla="*/ 2147483647 w 448"/>
              <a:gd name="T37" fmla="*/ 2147483647 h 385"/>
              <a:gd name="T38" fmla="*/ 2147483647 w 448"/>
              <a:gd name="T39" fmla="*/ 2147483647 h 385"/>
              <a:gd name="T40" fmla="*/ 2147483647 w 448"/>
              <a:gd name="T41" fmla="*/ 2147483647 h 385"/>
              <a:gd name="T42" fmla="*/ 2147483647 w 448"/>
              <a:gd name="T43" fmla="*/ 2147483647 h 385"/>
              <a:gd name="T44" fmla="*/ 2147483647 w 448"/>
              <a:gd name="T45" fmla="*/ 2147483647 h 385"/>
              <a:gd name="T46" fmla="*/ 2147483647 w 448"/>
              <a:gd name="T47" fmla="*/ 2147483647 h 385"/>
              <a:gd name="T48" fmla="*/ 2147483647 w 448"/>
              <a:gd name="T49" fmla="*/ 2147483647 h 385"/>
              <a:gd name="T50" fmla="*/ 2147483647 w 448"/>
              <a:gd name="T51" fmla="*/ 2147483647 h 385"/>
              <a:gd name="T52" fmla="*/ 2147483647 w 448"/>
              <a:gd name="T53" fmla="*/ 2147483647 h 385"/>
              <a:gd name="T54" fmla="*/ 2147483647 w 448"/>
              <a:gd name="T55" fmla="*/ 2147483647 h 385"/>
              <a:gd name="T56" fmla="*/ 2147483647 w 448"/>
              <a:gd name="T57" fmla="*/ 2147483647 h 385"/>
              <a:gd name="T58" fmla="*/ 2147483647 w 448"/>
              <a:gd name="T59" fmla="*/ 2147483647 h 385"/>
              <a:gd name="T60" fmla="*/ 2147483647 w 448"/>
              <a:gd name="T61" fmla="*/ 2147483647 h 385"/>
              <a:gd name="T62" fmla="*/ 2147483647 w 448"/>
              <a:gd name="T63" fmla="*/ 2147483647 h 385"/>
              <a:gd name="T64" fmla="*/ 2147483647 w 448"/>
              <a:gd name="T65" fmla="*/ 2147483647 h 385"/>
              <a:gd name="T66" fmla="*/ 2147483647 w 448"/>
              <a:gd name="T67" fmla="*/ 2147483647 h 385"/>
              <a:gd name="T68" fmla="*/ 2147483647 w 448"/>
              <a:gd name="T69" fmla="*/ 2147483647 h 385"/>
              <a:gd name="T70" fmla="*/ 2147483647 w 448"/>
              <a:gd name="T71" fmla="*/ 2147483647 h 385"/>
              <a:gd name="T72" fmla="*/ 2147483647 w 448"/>
              <a:gd name="T73" fmla="*/ 2147483647 h 385"/>
              <a:gd name="T74" fmla="*/ 2147483647 w 448"/>
              <a:gd name="T75" fmla="*/ 2147483647 h 385"/>
              <a:gd name="T76" fmla="*/ 2147483647 w 448"/>
              <a:gd name="T77" fmla="*/ 2147483647 h 3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48"/>
              <a:gd name="T118" fmla="*/ 0 h 385"/>
              <a:gd name="T119" fmla="*/ 448 w 448"/>
              <a:gd name="T120" fmla="*/ 385 h 3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48" h="385">
                <a:moveTo>
                  <a:pt x="1" y="385"/>
                </a:moveTo>
                <a:cubicBezTo>
                  <a:pt x="0" y="379"/>
                  <a:pt x="0" y="375"/>
                  <a:pt x="3" y="369"/>
                </a:cubicBezTo>
                <a:cubicBezTo>
                  <a:pt x="4" y="362"/>
                  <a:pt x="6" y="355"/>
                  <a:pt x="9" y="349"/>
                </a:cubicBezTo>
                <a:cubicBezTo>
                  <a:pt x="11" y="338"/>
                  <a:pt x="13" y="325"/>
                  <a:pt x="18" y="315"/>
                </a:cubicBezTo>
                <a:cubicBezTo>
                  <a:pt x="19" y="309"/>
                  <a:pt x="21" y="303"/>
                  <a:pt x="24" y="297"/>
                </a:cubicBezTo>
                <a:cubicBezTo>
                  <a:pt x="26" y="289"/>
                  <a:pt x="28" y="283"/>
                  <a:pt x="33" y="276"/>
                </a:cubicBezTo>
                <a:cubicBezTo>
                  <a:pt x="35" y="251"/>
                  <a:pt x="32" y="226"/>
                  <a:pt x="30" y="201"/>
                </a:cubicBezTo>
                <a:cubicBezTo>
                  <a:pt x="29" y="174"/>
                  <a:pt x="37" y="144"/>
                  <a:pt x="25" y="120"/>
                </a:cubicBezTo>
                <a:cubicBezTo>
                  <a:pt x="24" y="107"/>
                  <a:pt x="21" y="92"/>
                  <a:pt x="13" y="81"/>
                </a:cubicBezTo>
                <a:cubicBezTo>
                  <a:pt x="12" y="74"/>
                  <a:pt x="10" y="70"/>
                  <a:pt x="7" y="64"/>
                </a:cubicBezTo>
                <a:cubicBezTo>
                  <a:pt x="5" y="55"/>
                  <a:pt x="2" y="46"/>
                  <a:pt x="0" y="37"/>
                </a:cubicBezTo>
                <a:cubicBezTo>
                  <a:pt x="4" y="32"/>
                  <a:pt x="6" y="31"/>
                  <a:pt x="12" y="30"/>
                </a:cubicBezTo>
                <a:cubicBezTo>
                  <a:pt x="25" y="24"/>
                  <a:pt x="18" y="25"/>
                  <a:pt x="31" y="24"/>
                </a:cubicBezTo>
                <a:cubicBezTo>
                  <a:pt x="67" y="12"/>
                  <a:pt x="106" y="9"/>
                  <a:pt x="144" y="6"/>
                </a:cubicBezTo>
                <a:cubicBezTo>
                  <a:pt x="153" y="2"/>
                  <a:pt x="165" y="1"/>
                  <a:pt x="175" y="0"/>
                </a:cubicBezTo>
                <a:cubicBezTo>
                  <a:pt x="221" y="4"/>
                  <a:pt x="266" y="7"/>
                  <a:pt x="312" y="9"/>
                </a:cubicBezTo>
                <a:cubicBezTo>
                  <a:pt x="330" y="12"/>
                  <a:pt x="349" y="15"/>
                  <a:pt x="367" y="16"/>
                </a:cubicBezTo>
                <a:cubicBezTo>
                  <a:pt x="394" y="31"/>
                  <a:pt x="432" y="33"/>
                  <a:pt x="448" y="64"/>
                </a:cubicBezTo>
                <a:cubicBezTo>
                  <a:pt x="447" y="82"/>
                  <a:pt x="443" y="131"/>
                  <a:pt x="429" y="142"/>
                </a:cubicBezTo>
                <a:cubicBezTo>
                  <a:pt x="426" y="151"/>
                  <a:pt x="421" y="161"/>
                  <a:pt x="415" y="169"/>
                </a:cubicBezTo>
                <a:cubicBezTo>
                  <a:pt x="413" y="177"/>
                  <a:pt x="409" y="185"/>
                  <a:pt x="402" y="190"/>
                </a:cubicBezTo>
                <a:cubicBezTo>
                  <a:pt x="399" y="196"/>
                  <a:pt x="397" y="198"/>
                  <a:pt x="391" y="202"/>
                </a:cubicBezTo>
                <a:cubicBezTo>
                  <a:pt x="387" y="208"/>
                  <a:pt x="377" y="219"/>
                  <a:pt x="370" y="220"/>
                </a:cubicBezTo>
                <a:cubicBezTo>
                  <a:pt x="357" y="242"/>
                  <a:pt x="327" y="256"/>
                  <a:pt x="306" y="270"/>
                </a:cubicBezTo>
                <a:cubicBezTo>
                  <a:pt x="297" y="276"/>
                  <a:pt x="290" y="284"/>
                  <a:pt x="280" y="286"/>
                </a:cubicBezTo>
                <a:cubicBezTo>
                  <a:pt x="274" y="290"/>
                  <a:pt x="269" y="294"/>
                  <a:pt x="262" y="295"/>
                </a:cubicBezTo>
                <a:cubicBezTo>
                  <a:pt x="250" y="301"/>
                  <a:pt x="256" y="299"/>
                  <a:pt x="247" y="301"/>
                </a:cubicBezTo>
                <a:cubicBezTo>
                  <a:pt x="242" y="305"/>
                  <a:pt x="235" y="309"/>
                  <a:pt x="229" y="310"/>
                </a:cubicBezTo>
                <a:cubicBezTo>
                  <a:pt x="219" y="315"/>
                  <a:pt x="207" y="323"/>
                  <a:pt x="196" y="325"/>
                </a:cubicBezTo>
                <a:cubicBezTo>
                  <a:pt x="191" y="328"/>
                  <a:pt x="187" y="330"/>
                  <a:pt x="181" y="331"/>
                </a:cubicBezTo>
                <a:cubicBezTo>
                  <a:pt x="175" y="335"/>
                  <a:pt x="169" y="339"/>
                  <a:pt x="162" y="340"/>
                </a:cubicBezTo>
                <a:cubicBezTo>
                  <a:pt x="157" y="342"/>
                  <a:pt x="154" y="345"/>
                  <a:pt x="148" y="346"/>
                </a:cubicBezTo>
                <a:cubicBezTo>
                  <a:pt x="142" y="349"/>
                  <a:pt x="136" y="351"/>
                  <a:pt x="130" y="352"/>
                </a:cubicBezTo>
                <a:cubicBezTo>
                  <a:pt x="124" y="355"/>
                  <a:pt x="118" y="357"/>
                  <a:pt x="112" y="358"/>
                </a:cubicBezTo>
                <a:cubicBezTo>
                  <a:pt x="100" y="364"/>
                  <a:pt x="106" y="362"/>
                  <a:pt x="97" y="364"/>
                </a:cubicBezTo>
                <a:cubicBezTo>
                  <a:pt x="91" y="368"/>
                  <a:pt x="86" y="369"/>
                  <a:pt x="79" y="370"/>
                </a:cubicBezTo>
                <a:cubicBezTo>
                  <a:pt x="70" y="375"/>
                  <a:pt x="56" y="375"/>
                  <a:pt x="46" y="376"/>
                </a:cubicBezTo>
                <a:cubicBezTo>
                  <a:pt x="35" y="380"/>
                  <a:pt x="23" y="381"/>
                  <a:pt x="12" y="382"/>
                </a:cubicBezTo>
                <a:cubicBezTo>
                  <a:pt x="2" y="384"/>
                  <a:pt x="6" y="383"/>
                  <a:pt x="1" y="385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17" name="Oval 89"/>
          <p:cNvSpPr>
            <a:spLocks noChangeArrowheads="1"/>
          </p:cNvSpPr>
          <p:nvPr/>
        </p:nvSpPr>
        <p:spPr bwMode="auto">
          <a:xfrm>
            <a:off x="6586538" y="3213100"/>
            <a:ext cx="1441450" cy="1366838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18" name="Oval 90"/>
          <p:cNvSpPr>
            <a:spLocks noChangeArrowheads="1"/>
          </p:cNvSpPr>
          <p:nvPr/>
        </p:nvSpPr>
        <p:spPr bwMode="auto">
          <a:xfrm rot="-1456354">
            <a:off x="7164388" y="3389313"/>
            <a:ext cx="1439862" cy="360362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19" name="Oval 91"/>
          <p:cNvSpPr>
            <a:spLocks noChangeArrowheads="1"/>
          </p:cNvSpPr>
          <p:nvPr/>
        </p:nvSpPr>
        <p:spPr bwMode="auto">
          <a:xfrm>
            <a:off x="8053388" y="3535363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20" name="AutoShape 92" descr="Woven mat"/>
          <p:cNvSpPr>
            <a:spLocks noChangeArrowheads="1"/>
          </p:cNvSpPr>
          <p:nvPr/>
        </p:nvSpPr>
        <p:spPr bwMode="auto">
          <a:xfrm>
            <a:off x="8172450" y="3644900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21" name="AutoShape 93" descr="Woven mat"/>
          <p:cNvSpPr>
            <a:spLocks noChangeArrowheads="1"/>
          </p:cNvSpPr>
          <p:nvPr/>
        </p:nvSpPr>
        <p:spPr bwMode="auto">
          <a:xfrm rot="-3308732">
            <a:off x="4032250" y="1233488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2180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5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5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5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5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5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5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15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1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1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1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  <p:bldP spid="150535" grpId="0" animBg="1"/>
      <p:bldP spid="150536" grpId="0" animBg="1"/>
      <p:bldP spid="150537" grpId="0" animBg="1"/>
      <p:bldP spid="150538" grpId="0"/>
      <p:bldP spid="150539" grpId="0" animBg="1"/>
      <p:bldP spid="150540" grpId="0" animBg="1"/>
      <p:bldP spid="150541" grpId="0" animBg="1"/>
      <p:bldP spid="150542" grpId="0" animBg="1"/>
      <p:bldP spid="150543" grpId="0" animBg="1"/>
      <p:bldP spid="150544" grpId="0" animBg="1"/>
      <p:bldP spid="150545" grpId="0" animBg="1"/>
      <p:bldP spid="150546" grpId="0" animBg="1"/>
      <p:bldP spid="150547" grpId="0" animBg="1"/>
      <p:bldP spid="150548" grpId="0" animBg="1"/>
      <p:bldP spid="150549" grpId="0"/>
      <p:bldP spid="150550" grpId="0" animBg="1"/>
      <p:bldP spid="150551" grpId="0" animBg="1"/>
      <p:bldP spid="150552" grpId="0" animBg="1"/>
      <p:bldP spid="150553" grpId="0" animBg="1"/>
      <p:bldP spid="150554" grpId="0" animBg="1"/>
      <p:bldP spid="150555" grpId="0" animBg="1"/>
      <p:bldP spid="150556" grpId="0" animBg="1"/>
      <p:bldP spid="150557" grpId="0"/>
      <p:bldP spid="150558" grpId="0" animBg="1"/>
      <p:bldP spid="150559" grpId="0" animBg="1"/>
      <p:bldP spid="150560" grpId="0" animBg="1"/>
      <p:bldP spid="150561" grpId="0" animBg="1"/>
      <p:bldP spid="150562" grpId="0" animBg="1"/>
      <p:bldP spid="150563" grpId="0" animBg="1"/>
      <p:bldP spid="150564" grpId="0" animBg="1"/>
      <p:bldP spid="150565" grpId="0" animBg="1"/>
      <p:bldP spid="150566" grpId="0" animBg="1"/>
      <p:bldP spid="150567" grpId="0" animBg="1"/>
      <p:bldP spid="150568" grpId="0" animBg="1"/>
      <p:bldP spid="150569" grpId="0" animBg="1"/>
      <p:bldP spid="150570" grpId="0" animBg="1"/>
      <p:bldP spid="150571" grpId="0" animBg="1"/>
      <p:bldP spid="150572" grpId="0" animBg="1"/>
      <p:bldP spid="150573" grpId="0" animBg="1"/>
      <p:bldP spid="150574" grpId="0" animBg="1"/>
      <p:bldP spid="150575" grpId="0" animBg="1"/>
      <p:bldP spid="150576" grpId="0" animBg="1"/>
      <p:bldP spid="150577" grpId="0" animBg="1"/>
      <p:bldP spid="150578" grpId="0" animBg="1"/>
      <p:bldP spid="150579" grpId="0" animBg="1"/>
      <p:bldP spid="150580" grpId="0" animBg="1"/>
      <p:bldP spid="150581" grpId="0" animBg="1"/>
      <p:bldP spid="150582" grpId="0" animBg="1"/>
      <p:bldP spid="150583" grpId="0" animBg="1"/>
      <p:bldP spid="150584" grpId="0" animBg="1"/>
      <p:bldP spid="150585" grpId="0" animBg="1"/>
      <p:bldP spid="150586" grpId="0" animBg="1"/>
      <p:bldP spid="150587" grpId="0" animBg="1"/>
      <p:bldP spid="150588" grpId="0" animBg="1"/>
      <p:bldP spid="150589" grpId="0" animBg="1"/>
      <p:bldP spid="150590" grpId="0" animBg="1"/>
      <p:bldP spid="150591" grpId="0" animBg="1"/>
      <p:bldP spid="150592" grpId="0" animBg="1"/>
      <p:bldP spid="150593" grpId="0"/>
      <p:bldP spid="150594" grpId="0"/>
      <p:bldP spid="150595" grpId="0"/>
      <p:bldP spid="150596" grpId="0"/>
      <p:bldP spid="150597" grpId="0"/>
      <p:bldP spid="150598" grpId="0" animBg="1"/>
      <p:bldP spid="150599" grpId="0" animBg="1"/>
      <p:bldP spid="150600" grpId="0" animBg="1"/>
      <p:bldP spid="150601" grpId="0" animBg="1"/>
      <p:bldP spid="150602" grpId="0" animBg="1"/>
      <p:bldP spid="150603" grpId="0" animBg="1"/>
      <p:bldP spid="150604" grpId="0" animBg="1"/>
      <p:bldP spid="150605" grpId="0" animBg="1"/>
      <p:bldP spid="150606" grpId="0" animBg="1"/>
      <p:bldP spid="150607" grpId="0" animBg="1"/>
      <p:bldP spid="150608" grpId="0" animBg="1"/>
      <p:bldP spid="150609" grpId="0" animBg="1"/>
      <p:bldP spid="150610" grpId="0" animBg="1"/>
      <p:bldP spid="150611" grpId="0" animBg="1"/>
      <p:bldP spid="150612" grpId="0" animBg="1"/>
      <p:bldP spid="150614" grpId="0" animBg="1"/>
      <p:bldP spid="150615" grpId="0" animBg="1"/>
      <p:bldP spid="150617" grpId="0" animBg="1"/>
      <p:bldP spid="150618" grpId="0" animBg="1"/>
      <p:bldP spid="150619" grpId="0" animBg="1"/>
      <p:bldP spid="150620" grpId="0" animBg="1"/>
      <p:bldP spid="1506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cartoon_cutting_treelim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5000"/>
            <a:ext cx="2921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5251" name="Picture 3" descr="1cartoon_cutting_treeli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30163"/>
            <a:ext cx="51816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82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Oval 2"/>
          <p:cNvSpPr>
            <a:spLocks noChangeArrowheads="1"/>
          </p:cNvSpPr>
          <p:nvPr/>
        </p:nvSpPr>
        <p:spPr bwMode="auto">
          <a:xfrm>
            <a:off x="107950" y="404813"/>
            <a:ext cx="8855075" cy="6264275"/>
          </a:xfrm>
          <a:prstGeom prst="ellipse">
            <a:avLst/>
          </a:prstGeom>
          <a:solidFill>
            <a:srgbClr val="99CC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4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3348038" y="549275"/>
            <a:ext cx="2376487" cy="757238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Person (genetics plus)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3492500" y="2268538"/>
            <a:ext cx="2232025" cy="110807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2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Understandings, Values, Morals, &amp; Ethics</a:t>
            </a:r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6877050" y="4011613"/>
            <a:ext cx="2087563" cy="1106487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Present Environment/Conditions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179388" y="3932238"/>
            <a:ext cx="2089150" cy="121602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Past Environments/Experiences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2339975" y="4579938"/>
            <a:ext cx="4392613" cy="0"/>
          </a:xfrm>
          <a:prstGeom prst="line">
            <a:avLst/>
          </a:prstGeom>
          <a:noFill/>
          <a:ln w="28575">
            <a:solidFill>
              <a:srgbClr val="6E0000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4" name="Line 7"/>
          <p:cNvSpPr>
            <a:spLocks noChangeShapeType="1"/>
          </p:cNvSpPr>
          <p:nvPr/>
        </p:nvSpPr>
        <p:spPr bwMode="auto">
          <a:xfrm>
            <a:off x="4572000" y="1412875"/>
            <a:ext cx="0" cy="720725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5" name="Line 8"/>
          <p:cNvSpPr>
            <a:spLocks noChangeShapeType="1"/>
          </p:cNvSpPr>
          <p:nvPr/>
        </p:nvSpPr>
        <p:spPr bwMode="auto">
          <a:xfrm flipV="1">
            <a:off x="2413000" y="3429000"/>
            <a:ext cx="1222375" cy="503238"/>
          </a:xfrm>
          <a:prstGeom prst="line">
            <a:avLst/>
          </a:prstGeom>
          <a:noFill/>
          <a:ln w="28575">
            <a:solidFill>
              <a:srgbClr val="6E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6" name="Line 9"/>
          <p:cNvSpPr>
            <a:spLocks noChangeShapeType="1"/>
          </p:cNvSpPr>
          <p:nvPr/>
        </p:nvSpPr>
        <p:spPr bwMode="auto">
          <a:xfrm>
            <a:off x="5578475" y="3429000"/>
            <a:ext cx="1225550" cy="503238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7" name="Line 10"/>
          <p:cNvSpPr>
            <a:spLocks noChangeShapeType="1"/>
          </p:cNvSpPr>
          <p:nvPr/>
        </p:nvSpPr>
        <p:spPr bwMode="auto">
          <a:xfrm flipV="1">
            <a:off x="2051050" y="1412875"/>
            <a:ext cx="2016125" cy="2376488"/>
          </a:xfrm>
          <a:prstGeom prst="line">
            <a:avLst/>
          </a:prstGeom>
          <a:noFill/>
          <a:ln w="28575">
            <a:solidFill>
              <a:srgbClr val="6E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8" name="Line 11"/>
          <p:cNvSpPr>
            <a:spLocks noChangeShapeType="1"/>
          </p:cNvSpPr>
          <p:nvPr/>
        </p:nvSpPr>
        <p:spPr bwMode="auto">
          <a:xfrm flipH="1" flipV="1">
            <a:off x="5146675" y="1412875"/>
            <a:ext cx="2087563" cy="2449513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9" name="Text Box 12"/>
          <p:cNvSpPr txBox="1">
            <a:spLocks noChangeArrowheads="1"/>
          </p:cNvSpPr>
          <p:nvPr/>
        </p:nvSpPr>
        <p:spPr bwMode="auto">
          <a:xfrm>
            <a:off x="3851275" y="3843338"/>
            <a:ext cx="1441450" cy="449262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Actions</a:t>
            </a:r>
          </a:p>
        </p:txBody>
      </p:sp>
      <p:sp>
        <p:nvSpPr>
          <p:cNvPr id="86030" name="Line 13"/>
          <p:cNvSpPr>
            <a:spLocks noChangeShapeType="1"/>
          </p:cNvSpPr>
          <p:nvPr/>
        </p:nvSpPr>
        <p:spPr bwMode="auto">
          <a:xfrm>
            <a:off x="4572000" y="3429000"/>
            <a:ext cx="0" cy="360363"/>
          </a:xfrm>
          <a:prstGeom prst="line">
            <a:avLst/>
          </a:prstGeom>
          <a:noFill/>
          <a:ln w="28575" cap="rnd">
            <a:solidFill>
              <a:srgbClr val="6E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1" name="Text Box 14"/>
          <p:cNvSpPr txBox="1">
            <a:spLocks noChangeArrowheads="1"/>
          </p:cNvSpPr>
          <p:nvPr/>
        </p:nvSpPr>
        <p:spPr bwMode="auto">
          <a:xfrm>
            <a:off x="179388" y="5516563"/>
            <a:ext cx="896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Supportive </a:t>
            </a:r>
            <a:r>
              <a:rPr lang="en-AU" altLang="en-US" sz="18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Oppressive</a:t>
            </a:r>
          </a:p>
        </p:txBody>
      </p:sp>
      <p:sp>
        <p:nvSpPr>
          <p:cNvPr id="86032" name="Line 15"/>
          <p:cNvSpPr>
            <a:spLocks noChangeShapeType="1"/>
          </p:cNvSpPr>
          <p:nvPr/>
        </p:nvSpPr>
        <p:spPr bwMode="auto">
          <a:xfrm>
            <a:off x="2987675" y="5767388"/>
            <a:ext cx="3240088" cy="0"/>
          </a:xfrm>
          <a:prstGeom prst="line">
            <a:avLst/>
          </a:prstGeom>
          <a:noFill/>
          <a:ln w="38100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10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4" name="Picture 2" descr="environmental_govern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28625"/>
            <a:ext cx="85709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Rectangle 2"/>
          <p:cNvSpPr>
            <a:spLocks noChangeArrowheads="1"/>
          </p:cNvSpPr>
          <p:nvPr/>
        </p:nvSpPr>
        <p:spPr bwMode="auto">
          <a:xfrm>
            <a:off x="301625" y="6350"/>
            <a:ext cx="8570913" cy="113823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Limiting factors for change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(the most commonly mentioned </a:t>
            </a:r>
            <a:r>
              <a:rPr lang="en-GB" altLang="en-US" sz="2800" b="1" i="1" u="sng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barriers</a:t>
            </a:r>
            <a:r>
              <a:rPr lang="en-GB" altLang="en-US" sz="28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AU" altLang="en-US" sz="2800" i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3556" name="Rectangle 2"/>
          <p:cNvSpPr>
            <a:spLocks noChangeArrowheads="1"/>
          </p:cNvSpPr>
          <p:nvPr/>
        </p:nvSpPr>
        <p:spPr bwMode="auto">
          <a:xfrm>
            <a:off x="1222375" y="1358900"/>
            <a:ext cx="6815138" cy="10652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Char char="•"/>
            </a:pPr>
            <a:r>
              <a:rPr lang="en-US" altLang="en-US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en-US" altLang="en-US" sz="2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&amp; access to it, misinformation,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2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knowledge, skills, competencies…</a:t>
            </a:r>
            <a:endParaRPr lang="en-AU" altLang="en-US" sz="26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3557" name="Rectangle 2"/>
          <p:cNvSpPr>
            <a:spLocks noChangeArrowheads="1"/>
          </p:cNvSpPr>
          <p:nvPr/>
        </p:nvSpPr>
        <p:spPr bwMode="auto">
          <a:xfrm>
            <a:off x="1414463" y="3662363"/>
            <a:ext cx="6443662" cy="8921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altLang="en-US" sz="2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renewable, non-renewable, technologies, money, time…</a:t>
            </a:r>
            <a:endParaRPr lang="en-AU" altLang="en-US" sz="26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3558" name="Rectangle 2"/>
          <p:cNvSpPr>
            <a:spLocks noChangeArrowheads="1"/>
          </p:cNvSpPr>
          <p:nvPr/>
        </p:nvSpPr>
        <p:spPr bwMode="auto">
          <a:xfrm>
            <a:off x="1009650" y="5967413"/>
            <a:ext cx="7234238" cy="8921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institutional supports</a:t>
            </a:r>
            <a:r>
              <a:rPr lang="en-US" altLang="en-US" sz="2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policies, programs, structures, services, legislation, regulations…</a:t>
            </a:r>
            <a:endParaRPr lang="en-AU" altLang="en-US" sz="26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70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 animBg="1"/>
      <p:bldP spid="663557" grpId="0" animBg="1"/>
      <p:bldP spid="6635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0" name="Picture 2" descr="authoritarianis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58788"/>
            <a:ext cx="847248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651" name="Rectangle 2"/>
          <p:cNvSpPr>
            <a:spLocks noChangeArrowheads="1"/>
          </p:cNvSpPr>
          <p:nvPr/>
        </p:nvSpPr>
        <p:spPr bwMode="auto">
          <a:xfrm>
            <a:off x="2141538" y="1403350"/>
            <a:ext cx="4959350" cy="4794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family &amp; community support</a:t>
            </a:r>
            <a:endParaRPr lang="en-AU" altLang="en-US" sz="28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7652" name="Rectangle 2"/>
          <p:cNvSpPr>
            <a:spLocks noChangeArrowheads="1"/>
          </p:cNvSpPr>
          <p:nvPr/>
        </p:nvSpPr>
        <p:spPr bwMode="auto">
          <a:xfrm>
            <a:off x="1692275" y="2079625"/>
            <a:ext cx="5994400" cy="8921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empowerment</a:t>
            </a:r>
            <a:r>
              <a:rPr lang="en-US" alt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/disempowerment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24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(feelings of helplessness/hopelessness)</a:t>
            </a:r>
            <a:endParaRPr lang="en-AU" altLang="en-US" sz="2400" i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7653" name="Rectangle 2"/>
          <p:cNvSpPr>
            <a:spLocks noChangeArrowheads="1"/>
          </p:cNvSpPr>
          <p:nvPr/>
        </p:nvSpPr>
        <p:spPr bwMode="auto">
          <a:xfrm>
            <a:off x="3392488" y="4075113"/>
            <a:ext cx="2484437" cy="4794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awareness</a:t>
            </a:r>
            <a:endParaRPr lang="en-AU" altLang="en-US" sz="2800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7654" name="Rectangle 2"/>
          <p:cNvSpPr>
            <a:spLocks noChangeArrowheads="1"/>
          </p:cNvSpPr>
          <p:nvPr/>
        </p:nvSpPr>
        <p:spPr bwMode="auto">
          <a:xfrm>
            <a:off x="2608263" y="4705350"/>
            <a:ext cx="3854450" cy="4794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vision</a:t>
            </a:r>
            <a:r>
              <a:rPr lang="en-US" altLang="en-US" sz="2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&amp; imagination</a:t>
            </a:r>
            <a:endParaRPr lang="en-AU" altLang="en-US" sz="28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7655" name="Rectangle 2"/>
          <p:cNvSpPr>
            <a:spLocks noChangeArrowheads="1"/>
          </p:cNvSpPr>
          <p:nvPr/>
        </p:nvSpPr>
        <p:spPr bwMode="auto">
          <a:xfrm>
            <a:off x="1182688" y="5380038"/>
            <a:ext cx="6845300" cy="4794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en-US" altLang="en-US" sz="2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worldviews, paradigms, beliefs</a:t>
            </a:r>
            <a:endParaRPr lang="en-AU" altLang="en-US" sz="28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6" name="Rectangle 2"/>
          <p:cNvSpPr>
            <a:spLocks noChangeArrowheads="1"/>
          </p:cNvSpPr>
          <p:nvPr/>
        </p:nvSpPr>
        <p:spPr bwMode="auto">
          <a:xfrm>
            <a:off x="336550" y="-36513"/>
            <a:ext cx="8472488" cy="113823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Limiting factors for change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(usually the more important </a:t>
            </a:r>
            <a:r>
              <a:rPr lang="en-GB" altLang="en-US" sz="2800" b="1" i="1" u="sng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barriers</a:t>
            </a:r>
            <a:r>
              <a:rPr lang="en-GB" altLang="en-US" sz="28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AU" altLang="en-US" sz="2800" i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7657" name="Rectangle 2"/>
          <p:cNvSpPr>
            <a:spLocks noChangeArrowheads="1"/>
          </p:cNvSpPr>
          <p:nvPr/>
        </p:nvSpPr>
        <p:spPr bwMode="auto">
          <a:xfrm>
            <a:off x="1408113" y="6038850"/>
            <a:ext cx="6134100" cy="86836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persistent denial, procrastination &amp; distractive/compensatory activities</a:t>
            </a:r>
            <a:endParaRPr lang="en-AU" altLang="en-US" sz="28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9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animBg="1"/>
      <p:bldP spid="667652" grpId="0" animBg="1"/>
      <p:bldP spid="667653" grpId="0" animBg="1"/>
      <p:bldP spid="667654" grpId="0" animBg="1"/>
      <p:bldP spid="667655" grpId="0" animBg="1"/>
      <p:bldP spid="6676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5" descr="deep-sea-glass-squ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004916" cy="500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360363" y="11113"/>
            <a:ext cx="8459787" cy="584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Assumptions: ‘You &amp; Me’ </a:t>
            </a:r>
            <a:r>
              <a:rPr lang="en-AU" alt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(&amp; our species)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0363" y="1223963"/>
            <a:ext cx="8459787" cy="83026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we are truly amazing beings; our species has </a:t>
            </a:r>
            <a:r>
              <a:rPr lang="en-AU" alt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learned a  </a:t>
            </a:r>
          </a:p>
          <a:p>
            <a:pPr eaLnBrk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     phenomenal amount through its experiences</a:t>
            </a:r>
            <a:r>
              <a:rPr lang="en-AU" alt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; &amp; yet…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8325" y="2619375"/>
            <a:ext cx="8035925" cy="46196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we have </a:t>
            </a:r>
            <a:r>
              <a:rPr lang="en-AU" alt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hardly scratched the surface</a:t>
            </a:r>
            <a:r>
              <a:rPr lang="en-AU" alt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 of our potential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0363" y="4959829"/>
            <a:ext cx="8459787" cy="190821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conseque</a:t>
            </a:r>
            <a:r>
              <a:rPr lang="en-AU" alt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</a:t>
            </a:r>
            <a:r>
              <a:rPr lang="en-AU" alt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tly, </a:t>
            </a:r>
            <a:r>
              <a:rPr lang="en-AU" alt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opportunities</a:t>
            </a:r>
            <a:r>
              <a:rPr lang="en-AU" alt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for </a:t>
            </a:r>
            <a:r>
              <a:rPr lang="en-AU" altLang="en-US" sz="24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improvement</a:t>
            </a:r>
            <a:r>
              <a:rPr lang="en-AU" alt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&amp; </a:t>
            </a:r>
            <a:r>
              <a:rPr lang="en-AU" altLang="en-US" sz="24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progress</a:t>
            </a:r>
            <a:r>
              <a:rPr lang="en-AU" alt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AU" alt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   are </a:t>
            </a:r>
            <a:r>
              <a:rPr lang="en-AU" alt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enormous – remember this when feeling hopeless!</a:t>
            </a:r>
            <a:r>
              <a:rPr lang="en-AU" altLang="en-US" sz="23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– </a:t>
            </a:r>
            <a:r>
              <a:rPr lang="en-AU" altLang="en-US" sz="2300" i="1" dirty="0">
                <a:solidFill>
                  <a:prstClr val="white"/>
                </a:solidFill>
                <a:latin typeface="Calibri"/>
                <a:cs typeface="Arial" pitchFamily="34" charset="0"/>
              </a:rPr>
              <a:t>HOWEVER, this will involve overcoming fear, denial &amp; postponement, &amp; having the courage to heal our hurts, collaborate across difference, &amp; act on love from our core </a:t>
            </a:r>
            <a:r>
              <a:rPr lang="en-AU" altLang="en-US" sz="2300" i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being</a:t>
            </a:r>
            <a:endParaRPr lang="en-AU" altLang="en-US" sz="2300" i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0" name="Picture 2" descr="ecohomestour_2007_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692150"/>
            <a:ext cx="8226425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0" y="6350"/>
            <a:ext cx="9144000" cy="7080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 decisions to make </a:t>
            </a:r>
            <a:r>
              <a:rPr lang="en-GB" altLang="en-US" sz="4000" b="1" u="sng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en-GB" altLang="en-US" sz="40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any change</a:t>
            </a:r>
            <a:endParaRPr lang="en-AU" altLang="en-US" sz="4000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652" name="Rectangle 2"/>
          <p:cNvSpPr>
            <a:spLocks noChangeArrowheads="1"/>
          </p:cNvSpPr>
          <p:nvPr/>
        </p:nvSpPr>
        <p:spPr bwMode="auto">
          <a:xfrm>
            <a:off x="2628900" y="1052513"/>
            <a:ext cx="3598863" cy="4762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65138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to stop doing</a:t>
            </a:r>
            <a:endParaRPr lang="en-AU" alt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653" name="Rectangle 2"/>
          <p:cNvSpPr>
            <a:spLocks noChangeArrowheads="1"/>
          </p:cNvSpPr>
          <p:nvPr/>
        </p:nvSpPr>
        <p:spPr bwMode="auto">
          <a:xfrm>
            <a:off x="1835150" y="1844675"/>
            <a:ext cx="5400675" cy="4810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65138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to reduce/de-</a:t>
            </a:r>
            <a:r>
              <a:rPr lang="en-AU" altLang="en-US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emphasise</a:t>
            </a:r>
          </a:p>
        </p:txBody>
      </p:sp>
      <p:sp>
        <p:nvSpPr>
          <p:cNvPr id="795654" name="Rectangle 2"/>
          <p:cNvSpPr>
            <a:spLocks noChangeArrowheads="1"/>
          </p:cNvSpPr>
          <p:nvPr/>
        </p:nvSpPr>
        <p:spPr bwMode="auto">
          <a:xfrm>
            <a:off x="2555875" y="4724400"/>
            <a:ext cx="4032250" cy="4762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65138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to do differently</a:t>
            </a:r>
            <a:endParaRPr lang="en-AU" alt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655" name="Rectangle 2"/>
          <p:cNvSpPr>
            <a:spLocks noChangeArrowheads="1"/>
          </p:cNvSpPr>
          <p:nvPr/>
        </p:nvSpPr>
        <p:spPr bwMode="auto">
          <a:xfrm>
            <a:off x="2339975" y="5545138"/>
            <a:ext cx="4535488" cy="4762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65138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to increase/expand</a:t>
            </a:r>
            <a:endParaRPr lang="en-AU" alt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656" name="Rectangle 2"/>
          <p:cNvSpPr>
            <a:spLocks noChangeArrowheads="1"/>
          </p:cNvSpPr>
          <p:nvPr/>
        </p:nvSpPr>
        <p:spPr bwMode="auto">
          <a:xfrm>
            <a:off x="2339975" y="6381750"/>
            <a:ext cx="4535488" cy="4762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65138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to start doing </a:t>
            </a:r>
            <a:r>
              <a:rPr lang="en-US" altLang="en-US" sz="26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(new)</a:t>
            </a:r>
            <a:endParaRPr lang="en-AU" altLang="en-US" sz="2600" i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74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9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9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/>
      <p:bldP spid="795653" grpId="0" animBg="1"/>
      <p:bldP spid="795654" grpId="0" animBg="1"/>
      <p:bldP spid="795655" grpId="0" animBg="1"/>
      <p:bldP spid="7956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raindr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517525"/>
            <a:ext cx="5537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17463"/>
            <a:ext cx="9144000" cy="6159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3400" b="1" smtClean="0">
                <a:solidFill>
                  <a:srgbClr val="FFFFFF"/>
                </a:solidFill>
                <a:cs typeface="Arial" pitchFamily="34" charset="0"/>
              </a:rPr>
              <a:t>5 overlapping stages in change </a:t>
            </a:r>
            <a:r>
              <a:rPr lang="en-AU" altLang="en-US" sz="2000" smtClean="0">
                <a:solidFill>
                  <a:srgbClr val="FFFFFF"/>
                </a:solidFill>
                <a:cs typeface="Arial" pitchFamily="34" charset="0"/>
              </a:rPr>
              <a:t>(Hill 2005)</a:t>
            </a:r>
            <a:endParaRPr lang="en-US" altLang="en-US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971550" y="1052513"/>
            <a:ext cx="7138988" cy="51911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800" b="1" smtClean="0">
                <a:solidFill>
                  <a:srgbClr val="FFFFFF"/>
                </a:solidFill>
                <a:cs typeface="Arial" pitchFamily="34" charset="0"/>
              </a:rPr>
              <a:t> ignorance &amp; denial </a:t>
            </a:r>
            <a:r>
              <a:rPr lang="en-AU" altLang="en-US" sz="2600" i="1" smtClean="0">
                <a:solidFill>
                  <a:srgbClr val="FFFFFF"/>
                </a:solidFill>
                <a:cs typeface="Arial" pitchFamily="34" charset="0"/>
              </a:rPr>
              <a:t>(in any area: climate...)</a:t>
            </a:r>
            <a:endParaRPr lang="en-US" altLang="en-US" sz="2600" i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1682750" y="1989138"/>
            <a:ext cx="5842000" cy="51911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altLang="en-US" sz="2800" b="1" smtClean="0">
                <a:solidFill>
                  <a:srgbClr val="FFFFFF"/>
                </a:solidFill>
                <a:cs typeface="Arial" pitchFamily="34" charset="0"/>
              </a:rPr>
              <a:t>awareness &amp; acknowledgement</a:t>
            </a:r>
            <a:endParaRPr lang="en-US" altLang="en-US" sz="2800" b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644525" y="2924175"/>
            <a:ext cx="7818438" cy="523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altLang="en-US" sz="2800" b="1" smtClean="0">
                <a:solidFill>
                  <a:srgbClr val="FFFFFF"/>
                </a:solidFill>
                <a:cs typeface="Arial" pitchFamily="34" charset="0"/>
              </a:rPr>
              <a:t>gaining</a:t>
            </a:r>
            <a:r>
              <a:rPr lang="en-AU" altLang="en-US" sz="2400" b="1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altLang="en-US" sz="2800" b="1" smtClean="0">
                <a:solidFill>
                  <a:srgbClr val="FFFFFF"/>
                </a:solidFill>
                <a:cs typeface="Arial" pitchFamily="34" charset="0"/>
              </a:rPr>
              <a:t>some understanding &amp; competence</a:t>
            </a:r>
            <a:endParaRPr lang="en-US" altLang="en-US" sz="2800" b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820738" y="3860800"/>
            <a:ext cx="7567612" cy="5191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altLang="en-US" sz="2800" b="1" smtClean="0">
                <a:solidFill>
                  <a:srgbClr val="FFFFFF"/>
                </a:solidFill>
                <a:cs typeface="Arial" pitchFamily="34" charset="0"/>
              </a:rPr>
              <a:t>effective action &amp; project-based initiatives</a:t>
            </a:r>
            <a:endParaRPr lang="en-US" altLang="en-US" sz="2800" b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1017588" y="5903913"/>
            <a:ext cx="7127875" cy="95408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altLang="en-US" sz="2800" b="1" smtClean="0">
                <a:solidFill>
                  <a:srgbClr val="FFFFFF"/>
                </a:solidFill>
                <a:cs typeface="Arial" pitchFamily="34" charset="0"/>
              </a:rPr>
              <a:t>ongoing co-evolution of responsible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800" b="1" smtClean="0">
                <a:solidFill>
                  <a:srgbClr val="FFFFFF"/>
                </a:solidFill>
                <a:cs typeface="Arial" pitchFamily="34" charset="0"/>
              </a:rPr>
              <a:t>   life-affirming practices </a:t>
            </a:r>
            <a:r>
              <a:rPr lang="en-AU" altLang="en-US" sz="2600" i="1" smtClean="0">
                <a:solidFill>
                  <a:srgbClr val="FFFFFF"/>
                </a:solidFill>
                <a:cs typeface="Arial" pitchFamily="34" charset="0"/>
              </a:rPr>
              <a:t>(</a:t>
            </a:r>
            <a:r>
              <a:rPr lang="en-AU" altLang="en-US" sz="2600" i="1" u="sng" smtClean="0">
                <a:solidFill>
                  <a:srgbClr val="FFFFFF"/>
                </a:solidFill>
                <a:cs typeface="Arial" pitchFamily="34" charset="0"/>
              </a:rPr>
              <a:t>how we now live</a:t>
            </a:r>
            <a:r>
              <a:rPr lang="en-AU" altLang="en-US" sz="2600" i="1" smtClean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en-US" altLang="en-US" sz="2600" i="1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99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226309" grpId="0" animBg="1"/>
      <p:bldP spid="226310" grpId="0" animBg="1"/>
      <p:bldP spid="226311" grpId="0" animBg="1"/>
      <p:bldP spid="2263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_hill_ecollab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0"/>
            <a:ext cx="645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69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1cartoon_enviro_deb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23900"/>
            <a:ext cx="82073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7463"/>
            <a:ext cx="9144000" cy="6413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600" b="1">
                <a:solidFill>
                  <a:schemeClr val="bg1"/>
                </a:solidFill>
              </a:rPr>
              <a:t>Planet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107950" y="1125538"/>
            <a:ext cx="8964613" cy="396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2000" b="1">
                <a:solidFill>
                  <a:schemeClr val="bg1"/>
                </a:solidFill>
              </a:rPr>
              <a:t>exhaustion of fossil fuel reserves &amp; other non-renewable resources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107950" y="1989138"/>
            <a:ext cx="8964613" cy="396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2000" b="1">
                <a:solidFill>
                  <a:schemeClr val="bg1"/>
                </a:solidFill>
              </a:rPr>
              <a:t>global warming, associated climatic changes &amp; rising sea level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07950" y="2863850"/>
            <a:ext cx="8964613" cy="396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2000" b="1">
                <a:solidFill>
                  <a:schemeClr val="bg1"/>
                </a:solidFill>
              </a:rPr>
              <a:t>thinning of ozone layer &amp; accumulation of ‘waste matter' in space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107950" y="3752850"/>
            <a:ext cx="8964613" cy="396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2000" b="1">
                <a:solidFill>
                  <a:schemeClr val="bg1"/>
                </a:solidFill>
              </a:rPr>
              <a:t>fluctuating water tables, drought, drying lakes &amp; rivers, &amp; flooding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28040" name="Rectangle 8"/>
          <p:cNvSpPr>
            <a:spLocks noChangeArrowheads="1"/>
          </p:cNvSpPr>
          <p:nvPr/>
        </p:nvSpPr>
        <p:spPr bwMode="auto">
          <a:xfrm>
            <a:off x="107950" y="4616450"/>
            <a:ext cx="8964613" cy="396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2000" b="1">
                <a:solidFill>
                  <a:schemeClr val="bg1"/>
                </a:solidFill>
              </a:rPr>
              <a:t>contamination of soil, water &amp; organisms with pollutants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107950" y="5480050"/>
            <a:ext cx="8964613" cy="396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2000" b="1">
                <a:solidFill>
                  <a:schemeClr val="bg1"/>
                </a:solidFill>
              </a:rPr>
              <a:t>deforestation, desertification, soil erosion &amp; land degradation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28042" name="Rectangle 10"/>
          <p:cNvSpPr>
            <a:spLocks noChangeArrowheads="1"/>
          </p:cNvSpPr>
          <p:nvPr/>
        </p:nvSpPr>
        <p:spPr bwMode="auto">
          <a:xfrm>
            <a:off x="107950" y="6345238"/>
            <a:ext cx="8964613" cy="396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2000" b="1">
                <a:solidFill>
                  <a:schemeClr val="bg1"/>
                </a:solidFill>
              </a:rPr>
              <a:t>loss of habitat, biodiversity, species, varieties &amp; cultivars</a:t>
            </a:r>
            <a:endParaRPr lang="en-US" alt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nimBg="1"/>
      <p:bldP spid="428037" grpId="0" animBg="1"/>
      <p:bldP spid="428038" grpId="0" animBg="1"/>
      <p:bldP spid="428039" grpId="0" animBg="1"/>
      <p:bldP spid="428040" grpId="0" animBg="1"/>
      <p:bldP spid="428041" grpId="0" animBg="1"/>
      <p:bldP spid="4280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8888" y="2092325"/>
            <a:ext cx="7777162" cy="7270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Planet, </a:t>
            </a:r>
            <a:r>
              <a:rPr lang="en-GB" altLang="en-US" sz="2400" b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environment</a:t>
            </a: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, ecological systems, nature, &amp; all of life </a:t>
            </a:r>
            <a:r>
              <a:rPr lang="en-GB" altLang="en-US" sz="2000" b="1" i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(have absolute requirements)</a:t>
            </a:r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>
            <a:off x="58738" y="1857375"/>
            <a:ext cx="3865562" cy="4379913"/>
          </a:xfrm>
          <a:custGeom>
            <a:avLst/>
            <a:gdLst>
              <a:gd name="T0" fmla="*/ 2147483647 w 2435"/>
              <a:gd name="T1" fmla="*/ 2147483647 h 2759"/>
              <a:gd name="T2" fmla="*/ 2147483647 w 2435"/>
              <a:gd name="T3" fmla="*/ 2147483647 h 2759"/>
              <a:gd name="T4" fmla="*/ 2147483647 w 2435"/>
              <a:gd name="T5" fmla="*/ 2147483647 h 2759"/>
              <a:gd name="T6" fmla="*/ 0 60000 65536"/>
              <a:gd name="T7" fmla="*/ 0 60000 65536"/>
              <a:gd name="T8" fmla="*/ 0 60000 65536"/>
              <a:gd name="T9" fmla="*/ 0 w 2435"/>
              <a:gd name="T10" fmla="*/ 0 h 2759"/>
              <a:gd name="T11" fmla="*/ 2435 w 2435"/>
              <a:gd name="T12" fmla="*/ 2759 h 27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5" h="2759">
                <a:moveTo>
                  <a:pt x="348" y="2759"/>
                </a:moveTo>
                <a:cubicBezTo>
                  <a:pt x="174" y="1825"/>
                  <a:pt x="0" y="892"/>
                  <a:pt x="348" y="446"/>
                </a:cubicBezTo>
                <a:cubicBezTo>
                  <a:pt x="696" y="0"/>
                  <a:pt x="1565" y="41"/>
                  <a:pt x="2435" y="83"/>
                </a:cubicBezTo>
              </a:path>
            </a:pathLst>
          </a:custGeom>
          <a:noFill/>
          <a:ln w="2857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5" name="Freeform 5"/>
          <p:cNvSpPr>
            <a:spLocks/>
          </p:cNvSpPr>
          <p:nvPr/>
        </p:nvSpPr>
        <p:spPr bwMode="auto">
          <a:xfrm>
            <a:off x="280988" y="3140075"/>
            <a:ext cx="3282950" cy="3097213"/>
          </a:xfrm>
          <a:custGeom>
            <a:avLst/>
            <a:gdLst>
              <a:gd name="T0" fmla="*/ 2147483647 w 1951"/>
              <a:gd name="T1" fmla="*/ 2147483647 h 1951"/>
              <a:gd name="T2" fmla="*/ 2147483647 w 1951"/>
              <a:gd name="T3" fmla="*/ 2147483647 h 1951"/>
              <a:gd name="T4" fmla="*/ 2147483647 w 1951"/>
              <a:gd name="T5" fmla="*/ 2147483647 h 1951"/>
              <a:gd name="T6" fmla="*/ 0 60000 65536"/>
              <a:gd name="T7" fmla="*/ 0 60000 65536"/>
              <a:gd name="T8" fmla="*/ 0 60000 65536"/>
              <a:gd name="T9" fmla="*/ 0 w 1951"/>
              <a:gd name="T10" fmla="*/ 0 h 1951"/>
              <a:gd name="T11" fmla="*/ 1951 w 1951"/>
              <a:gd name="T12" fmla="*/ 1951 h 19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1" h="1951">
                <a:moveTo>
                  <a:pt x="318" y="1951"/>
                </a:moveTo>
                <a:cubicBezTo>
                  <a:pt x="159" y="1293"/>
                  <a:pt x="0" y="636"/>
                  <a:pt x="272" y="318"/>
                </a:cubicBezTo>
                <a:cubicBezTo>
                  <a:pt x="544" y="0"/>
                  <a:pt x="1247" y="23"/>
                  <a:pt x="1951" y="46"/>
                </a:cubicBezTo>
              </a:path>
            </a:pathLst>
          </a:custGeom>
          <a:noFill/>
          <a:ln w="2857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6" name="Freeform 6"/>
          <p:cNvSpPr>
            <a:spLocks/>
          </p:cNvSpPr>
          <p:nvPr/>
        </p:nvSpPr>
        <p:spPr bwMode="auto">
          <a:xfrm>
            <a:off x="646113" y="4724400"/>
            <a:ext cx="2447925" cy="1512888"/>
          </a:xfrm>
          <a:custGeom>
            <a:avLst/>
            <a:gdLst>
              <a:gd name="T0" fmla="*/ 2147483647 w 1633"/>
              <a:gd name="T1" fmla="*/ 2147483647 h 817"/>
              <a:gd name="T2" fmla="*/ 2147483647 w 1633"/>
              <a:gd name="T3" fmla="*/ 2147483647 h 817"/>
              <a:gd name="T4" fmla="*/ 2147483647 w 1633"/>
              <a:gd name="T5" fmla="*/ 0 h 817"/>
              <a:gd name="T6" fmla="*/ 0 60000 65536"/>
              <a:gd name="T7" fmla="*/ 0 60000 65536"/>
              <a:gd name="T8" fmla="*/ 0 60000 65536"/>
              <a:gd name="T9" fmla="*/ 0 w 1633"/>
              <a:gd name="T10" fmla="*/ 0 h 817"/>
              <a:gd name="T11" fmla="*/ 1633 w 1633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817">
                <a:moveTo>
                  <a:pt x="272" y="817"/>
                </a:moveTo>
                <a:cubicBezTo>
                  <a:pt x="136" y="544"/>
                  <a:pt x="0" y="272"/>
                  <a:pt x="227" y="136"/>
                </a:cubicBezTo>
                <a:cubicBezTo>
                  <a:pt x="454" y="0"/>
                  <a:pt x="1399" y="23"/>
                  <a:pt x="1633" y="0"/>
                </a:cubicBezTo>
              </a:path>
            </a:pathLst>
          </a:custGeom>
          <a:noFill/>
          <a:ln w="2857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258888" y="3381375"/>
            <a:ext cx="71215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altLang="en-US" sz="2400" b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Socio</a:t>
            </a: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-cultural: institutional structures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  processes in politics, </a:t>
            </a:r>
            <a:r>
              <a:rPr lang="en-GB" altLang="en-US" sz="2800" b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economics</a:t>
            </a: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, business,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  education, technology, religion…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1331913" y="4983163"/>
            <a:ext cx="7486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 People: communities, groups, families,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   individuals (</a:t>
            </a:r>
            <a:r>
              <a:rPr lang="en-GB" altLang="en-US" sz="2400" b="1" u="sng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you &amp; me</a:t>
            </a:r>
            <a:r>
              <a:rPr lang="en-GB" altLang="en-US" sz="2400" b="1" smtClean="0">
                <a:solidFill>
                  <a:srgbClr val="6E0000"/>
                </a:solidFill>
                <a:latin typeface="Arial" pitchFamily="34" charset="0"/>
                <a:cs typeface="Arial" pitchFamily="34" charset="0"/>
              </a:rPr>
              <a:t>!)</a:t>
            </a:r>
          </a:p>
        </p:txBody>
      </p:sp>
      <p:sp>
        <p:nvSpPr>
          <p:cNvPr id="82952" name="Rectangle 2"/>
          <p:cNvSpPr>
            <a:spLocks noChangeArrowheads="1"/>
          </p:cNvSpPr>
          <p:nvPr/>
        </p:nvSpPr>
        <p:spPr bwMode="auto">
          <a:xfrm>
            <a:off x="0" y="0"/>
            <a:ext cx="9144000" cy="11398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‘life-enabling’ triple bottom line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(not privileging economics, &amp; including the personal)</a:t>
            </a:r>
            <a:endParaRPr lang="en-US" altLang="en-US" sz="2800" i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4363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build="p" autoUpdateAnimBg="0" advAuto="0"/>
      <p:bldP spid="148484" grpId="0" animBg="1"/>
      <p:bldP spid="148485" grpId="0" animBg="1"/>
      <p:bldP spid="148486" grpId="0" animBg="1"/>
      <p:bldP spid="148487" grpId="0" autoUpdateAnimBg="0"/>
      <p:bldP spid="1484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392113"/>
            <a:ext cx="9144000" cy="60325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bg1"/>
                </a:solidFill>
              </a:rPr>
              <a:t>Ecologists studying other animal species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bg1"/>
                </a:solidFill>
              </a:rPr>
              <a:t>ask primarily 4 questions: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800" b="1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400" b="1">
                <a:solidFill>
                  <a:schemeClr val="bg1"/>
                </a:solidFill>
              </a:rPr>
              <a:t>How many are there? -</a:t>
            </a:r>
            <a:r>
              <a:rPr lang="en-AU" altLang="en-US" sz="2400" b="1"/>
              <a:t>  </a:t>
            </a:r>
            <a:r>
              <a:rPr lang="en-AU" altLang="en-US" sz="2400" i="1">
                <a:solidFill>
                  <a:schemeClr val="bg1"/>
                </a:solidFill>
              </a:rPr>
              <a:t>'numbers'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400" b="1">
                <a:solidFill>
                  <a:schemeClr val="bg1"/>
                </a:solidFill>
              </a:rPr>
              <a:t>How are they distributed? - </a:t>
            </a:r>
            <a:r>
              <a:rPr lang="en-AU" altLang="en-US" sz="2400" i="1">
                <a:solidFill>
                  <a:schemeClr val="bg1"/>
                </a:solidFill>
              </a:rPr>
              <a:t>'distribution'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400" b="1">
                <a:solidFill>
                  <a:schemeClr val="bg1"/>
                </a:solidFill>
              </a:rPr>
              <a:t>What are they doing? - </a:t>
            </a:r>
            <a:r>
              <a:rPr lang="en-AU" altLang="en-US" sz="2400" i="1">
                <a:solidFill>
                  <a:schemeClr val="bg1"/>
                </a:solidFill>
              </a:rPr>
              <a:t>'activities'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400" b="1">
                <a:solidFill>
                  <a:schemeClr val="bg1"/>
                </a:solidFill>
              </a:rPr>
              <a:t>What are their relationships with the 'environment‘?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endParaRPr lang="en-AU" altLang="en-US" sz="8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-"/>
            </a:pPr>
            <a:endParaRPr lang="en-AU" altLang="en-US" sz="8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-"/>
            </a:pPr>
            <a:endParaRPr lang="en-AU" altLang="en-US" sz="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b="1">
                <a:solidFill>
                  <a:schemeClr val="bg1"/>
                </a:solidFill>
              </a:rPr>
              <a:t>Thus, to be responsible we must ask of ourselves: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400" b="1">
                <a:solidFill>
                  <a:schemeClr val="bg1"/>
                </a:solidFill>
              </a:rPr>
              <a:t>How many is optimum?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400" b="1">
                <a:solidFill>
                  <a:schemeClr val="bg1"/>
                </a:solidFill>
              </a:rPr>
              <a:t>How should &amp; shouldn’t we distribute ourselves?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400" b="1">
                <a:solidFill>
                  <a:schemeClr val="bg1"/>
                </a:solidFill>
              </a:rPr>
              <a:t>What should &amp; shouldn’t we do?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400" b="1">
                <a:solidFill>
                  <a:schemeClr val="bg1"/>
                </a:solidFill>
              </a:rPr>
              <a:t>How should &amp; shouldn’t we relate to &amp; interact with</a:t>
            </a:r>
            <a:r>
              <a:rPr lang="en-AU" altLang="en-US" sz="2400"/>
              <a:t> </a:t>
            </a:r>
            <a:r>
              <a:rPr lang="en-AU" altLang="en-US" sz="2400" b="1">
                <a:solidFill>
                  <a:schemeClr val="bg1"/>
                </a:solidFill>
              </a:rPr>
              <a:t>the environment </a:t>
            </a:r>
            <a:r>
              <a:rPr lang="en-AU" altLang="en-US" sz="2400">
                <a:solidFill>
                  <a:schemeClr val="bg1"/>
                </a:solidFill>
              </a:rPr>
              <a:t>(</a:t>
            </a:r>
            <a:r>
              <a:rPr lang="en-AU" altLang="en-US" sz="2400"/>
              <a:t> </a:t>
            </a:r>
            <a:r>
              <a:rPr lang="en-AU" altLang="en-US" sz="2400">
                <a:solidFill>
                  <a:schemeClr val="bg1"/>
                </a:solidFill>
              </a:rPr>
              <a:t>taking into account its ‘carrying capacity’) &amp; with one another</a:t>
            </a:r>
            <a:r>
              <a:rPr lang="en-AU" altLang="en-US" sz="24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4800"/>
          </a:p>
        </p:txBody>
      </p:sp>
      <p:sp>
        <p:nvSpPr>
          <p:cNvPr id="37892" name="Rectangle 13"/>
          <p:cNvSpPr>
            <a:spLocks noChangeArrowheads="1"/>
          </p:cNvSpPr>
          <p:nvPr/>
        </p:nvSpPr>
        <p:spPr bwMode="auto">
          <a:xfrm>
            <a:off x="0" y="27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4800"/>
          </a:p>
        </p:txBody>
      </p:sp>
    </p:spTree>
    <p:extLst>
      <p:ext uri="{BB962C8B-B14F-4D97-AF65-F5344CB8AC3E}">
        <p14:creationId xmlns:p14="http://schemas.microsoft.com/office/powerpoint/2010/main" val="238912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3175" y="84138"/>
            <a:ext cx="9144000" cy="664686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600" b="1">
                <a:solidFill>
                  <a:schemeClr val="bg1"/>
                </a:solidFill>
              </a:rPr>
              <a:t>If any species </a:t>
            </a:r>
            <a:r>
              <a:rPr lang="en-AU" altLang="en-US">
                <a:solidFill>
                  <a:schemeClr val="bg1"/>
                </a:solidFill>
              </a:rPr>
              <a:t>(including our own) </a:t>
            </a:r>
            <a:r>
              <a:rPr lang="en-AU" altLang="en-US" sz="3600" b="1">
                <a:solidFill>
                  <a:schemeClr val="bg1"/>
                </a:solidFill>
              </a:rPr>
              <a:t>has: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2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600" b="1">
                <a:solidFill>
                  <a:schemeClr val="bg1"/>
                </a:solidFill>
              </a:rPr>
              <a:t> high numbers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600" b="1">
                <a:solidFill>
                  <a:schemeClr val="bg1"/>
                </a:solidFill>
              </a:rPr>
              <a:t> highly aggregated distribution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AU" altLang="en-US" sz="2600">
                <a:solidFill>
                  <a:schemeClr val="bg1"/>
                </a:solidFill>
              </a:rPr>
              <a:t>       (located away from the resources it needs)</a:t>
            </a:r>
            <a:r>
              <a:rPr lang="en-AU" altLang="en-US" sz="2600" b="1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600" b="1">
                <a:solidFill>
                  <a:schemeClr val="bg1"/>
                </a:solidFill>
              </a:rPr>
              <a:t> highly consumptive lifestyle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2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400" b="1">
                <a:solidFill>
                  <a:schemeClr val="bg1"/>
                </a:solidFill>
              </a:rPr>
              <a:t>     then it will: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2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600" b="1">
                <a:solidFill>
                  <a:schemeClr val="bg1"/>
                </a:solidFill>
              </a:rPr>
              <a:t>  need &amp; will consume lots of resources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AU" altLang="en-US" sz="2600" b="1">
                <a:solidFill>
                  <a:schemeClr val="bg1"/>
                </a:solidFill>
              </a:rPr>
              <a:t>  have a high impact on the environment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6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600" b="1">
                <a:solidFill>
                  <a:schemeClr val="bg1"/>
                </a:solidFill>
              </a:rPr>
              <a:t>     &amp; so, will eventually become unsustainable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600" b="1">
                <a:solidFill>
                  <a:schemeClr val="bg1"/>
                </a:solidFill>
              </a:rPr>
              <a:t>         the time taken to experience this will be shorter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600" b="1">
                <a:solidFill>
                  <a:schemeClr val="bg1"/>
                </a:solidFill>
              </a:rPr>
              <a:t>         the lower the environment’s </a:t>
            </a:r>
            <a:r>
              <a:rPr lang="en-AU" altLang="en-US" sz="2600" b="1" i="1">
                <a:solidFill>
                  <a:schemeClr val="bg1"/>
                </a:solidFill>
              </a:rPr>
              <a:t>‘carrying capacity’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b="1" i="1">
              <a:solidFill>
                <a:schemeClr val="bg1"/>
              </a:solidFill>
            </a:endParaRPr>
          </a:p>
        </p:txBody>
      </p:sp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4800"/>
          </a:p>
        </p:txBody>
      </p:sp>
      <p:sp>
        <p:nvSpPr>
          <p:cNvPr id="38916" name="Rectangle 13"/>
          <p:cNvSpPr>
            <a:spLocks noChangeArrowheads="1"/>
          </p:cNvSpPr>
          <p:nvPr/>
        </p:nvSpPr>
        <p:spPr bwMode="auto">
          <a:xfrm>
            <a:off x="0" y="27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4800"/>
          </a:p>
        </p:txBody>
      </p:sp>
    </p:spTree>
    <p:extLst>
      <p:ext uri="{BB962C8B-B14F-4D97-AF65-F5344CB8AC3E}">
        <p14:creationId xmlns:p14="http://schemas.microsoft.com/office/powerpoint/2010/main" val="2926870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104775"/>
            <a:ext cx="9144000" cy="66643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en-US" sz="10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en-US" sz="1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4000" b="1" dirty="0" smtClean="0">
                <a:solidFill>
                  <a:schemeClr val="bg1"/>
                </a:solidFill>
              </a:rPr>
              <a:t>Key ecological things to consider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100" b="1" dirty="0" smtClean="0">
                <a:solidFill>
                  <a:schemeClr val="bg1"/>
                </a:solidFill>
              </a:rPr>
              <a:t>   </a:t>
            </a:r>
            <a:endParaRPr lang="en-AU" altLang="en-US" sz="8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3600" b="1" dirty="0" smtClean="0">
                <a:solidFill>
                  <a:schemeClr val="bg1"/>
                </a:solidFill>
              </a:rPr>
              <a:t>    </a:t>
            </a:r>
            <a:r>
              <a:rPr lang="en-AU" altLang="en-US" b="1" dirty="0" smtClean="0">
                <a:solidFill>
                  <a:schemeClr val="bg1"/>
                </a:solidFill>
              </a:rPr>
              <a:t>If our species has: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AU" altLang="en-US" sz="2600" b="1" dirty="0" smtClean="0">
                <a:solidFill>
                  <a:schemeClr val="bg1"/>
                </a:solidFill>
              </a:rPr>
              <a:t>low numbers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AU" altLang="en-US" sz="2600" b="1" dirty="0" smtClean="0">
                <a:solidFill>
                  <a:schemeClr val="bg1"/>
                </a:solidFill>
              </a:rPr>
              <a:t>is distributed close to the resources it needs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AU" altLang="en-US" sz="2600" b="1" dirty="0" smtClean="0">
                <a:solidFill>
                  <a:schemeClr val="bg1"/>
                </a:solidFill>
              </a:rPr>
              <a:t>has a conserver lifestyle/activities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AU" altLang="en-US" sz="2600" b="1" dirty="0" smtClean="0">
                <a:solidFill>
                  <a:schemeClr val="bg1"/>
                </a:solidFill>
              </a:rPr>
              <a:t>lives in an environment with high </a:t>
            </a:r>
            <a:r>
              <a:rPr lang="en-AU" altLang="en-US" sz="2600" b="1" i="1" dirty="0" smtClean="0">
                <a:solidFill>
                  <a:schemeClr val="bg1"/>
                </a:solidFill>
              </a:rPr>
              <a:t>‘carrying capacity’, </a:t>
            </a:r>
            <a:r>
              <a:rPr lang="en-AU" altLang="en-US" sz="2600" b="1" dirty="0" smtClean="0">
                <a:solidFill>
                  <a:schemeClr val="bg1"/>
                </a:solidFill>
              </a:rPr>
              <a:t>which it builds up &amp; maintains 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400" dirty="0" smtClean="0">
                <a:solidFill>
                  <a:schemeClr val="bg1"/>
                </a:solidFill>
              </a:rPr>
              <a:t>    (biodiversity &amp; bio-ecological processes)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endParaRPr lang="en-AU" altLang="en-US" sz="1400" dirty="0">
              <a:solidFill>
                <a:schemeClr val="bg1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400" b="1" dirty="0" smtClean="0">
                <a:solidFill>
                  <a:schemeClr val="bg1"/>
                </a:solidFill>
              </a:rPr>
              <a:t> </a:t>
            </a:r>
            <a:r>
              <a:rPr lang="en-AU" altLang="en-US" b="1" u="sng" dirty="0" smtClean="0">
                <a:solidFill>
                  <a:schemeClr val="bg1"/>
                </a:solidFill>
              </a:rPr>
              <a:t>&amp;</a:t>
            </a:r>
            <a:r>
              <a:rPr lang="en-AU" altLang="en-US" b="1" dirty="0" smtClean="0">
                <a:solidFill>
                  <a:schemeClr val="bg1"/>
                </a:solidFill>
              </a:rPr>
              <a:t> if we act on loving vs. fearing one another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en-US" sz="18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b="1" dirty="0" smtClean="0">
                <a:solidFill>
                  <a:schemeClr val="bg1"/>
                </a:solidFill>
              </a:rPr>
              <a:t>then we should be able to live sustainably</a:t>
            </a:r>
            <a:r>
              <a:rPr lang="en-AU" alt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4800"/>
          </a:p>
        </p:txBody>
      </p:sp>
      <p:sp>
        <p:nvSpPr>
          <p:cNvPr id="39940" name="Rectangle 13"/>
          <p:cNvSpPr>
            <a:spLocks noChangeArrowheads="1"/>
          </p:cNvSpPr>
          <p:nvPr/>
        </p:nvSpPr>
        <p:spPr bwMode="auto">
          <a:xfrm>
            <a:off x="0" y="27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4800"/>
          </a:p>
        </p:txBody>
      </p:sp>
    </p:spTree>
    <p:extLst>
      <p:ext uri="{BB962C8B-B14F-4D97-AF65-F5344CB8AC3E}">
        <p14:creationId xmlns:p14="http://schemas.microsoft.com/office/powerpoint/2010/main" val="109779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Oval 2"/>
          <p:cNvSpPr>
            <a:spLocks noChangeArrowheads="1"/>
          </p:cNvSpPr>
          <p:nvPr/>
        </p:nvSpPr>
        <p:spPr bwMode="auto">
          <a:xfrm>
            <a:off x="42863" y="404813"/>
            <a:ext cx="8855075" cy="6264275"/>
          </a:xfrm>
          <a:prstGeom prst="ellipse">
            <a:avLst/>
          </a:prstGeom>
          <a:solidFill>
            <a:srgbClr val="99CC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3492500" y="395288"/>
            <a:ext cx="2159000" cy="108902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Population activities (incl. relationships)</a:t>
            </a: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3652838" y="2071688"/>
            <a:ext cx="1871662" cy="850900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Resource need &amp; use</a:t>
            </a: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6786563" y="4011613"/>
            <a:ext cx="2087562" cy="77787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Population distribution</a:t>
            </a:r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179388" y="3932238"/>
            <a:ext cx="2089150" cy="850900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Population numbers</a:t>
            </a:r>
          </a:p>
        </p:txBody>
      </p:sp>
      <p:sp>
        <p:nvSpPr>
          <p:cNvPr id="83975" name="Line 6"/>
          <p:cNvSpPr>
            <a:spLocks noChangeShapeType="1"/>
          </p:cNvSpPr>
          <p:nvPr/>
        </p:nvSpPr>
        <p:spPr bwMode="auto">
          <a:xfrm>
            <a:off x="2339975" y="4579938"/>
            <a:ext cx="4392613" cy="0"/>
          </a:xfrm>
          <a:prstGeom prst="line">
            <a:avLst/>
          </a:prstGeom>
          <a:noFill/>
          <a:ln w="28575">
            <a:solidFill>
              <a:srgbClr val="6E0000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6" name="Line 7"/>
          <p:cNvSpPr>
            <a:spLocks noChangeShapeType="1"/>
          </p:cNvSpPr>
          <p:nvPr/>
        </p:nvSpPr>
        <p:spPr bwMode="auto">
          <a:xfrm flipH="1">
            <a:off x="4572000" y="1557338"/>
            <a:ext cx="15875" cy="520700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7" name="Line 8"/>
          <p:cNvSpPr>
            <a:spLocks noChangeShapeType="1"/>
          </p:cNvSpPr>
          <p:nvPr/>
        </p:nvSpPr>
        <p:spPr bwMode="auto">
          <a:xfrm flipV="1">
            <a:off x="2124075" y="3357563"/>
            <a:ext cx="1222375" cy="503237"/>
          </a:xfrm>
          <a:prstGeom prst="line">
            <a:avLst/>
          </a:prstGeom>
          <a:noFill/>
          <a:ln w="28575">
            <a:solidFill>
              <a:srgbClr val="6E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Line 9"/>
          <p:cNvSpPr>
            <a:spLocks noChangeShapeType="1"/>
          </p:cNvSpPr>
          <p:nvPr/>
        </p:nvSpPr>
        <p:spPr bwMode="auto">
          <a:xfrm>
            <a:off x="6000750" y="3429000"/>
            <a:ext cx="1225550" cy="503238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9" name="Line 10"/>
          <p:cNvSpPr>
            <a:spLocks noChangeShapeType="1"/>
          </p:cNvSpPr>
          <p:nvPr/>
        </p:nvSpPr>
        <p:spPr bwMode="auto">
          <a:xfrm flipV="1">
            <a:off x="1547813" y="1557338"/>
            <a:ext cx="1873250" cy="2303462"/>
          </a:xfrm>
          <a:prstGeom prst="line">
            <a:avLst/>
          </a:prstGeom>
          <a:noFill/>
          <a:ln w="28575">
            <a:solidFill>
              <a:srgbClr val="6E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0" name="Line 11"/>
          <p:cNvSpPr>
            <a:spLocks noChangeShapeType="1"/>
          </p:cNvSpPr>
          <p:nvPr/>
        </p:nvSpPr>
        <p:spPr bwMode="auto">
          <a:xfrm flipH="1" flipV="1">
            <a:off x="5651500" y="1557338"/>
            <a:ext cx="2016125" cy="2320925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1" name="Text Box 12"/>
          <p:cNvSpPr txBox="1">
            <a:spLocks noChangeArrowheads="1"/>
          </p:cNvSpPr>
          <p:nvPr/>
        </p:nvSpPr>
        <p:spPr bwMode="auto">
          <a:xfrm>
            <a:off x="3421063" y="3371850"/>
            <a:ext cx="2519362" cy="77787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40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Environmental impact</a:t>
            </a:r>
          </a:p>
        </p:txBody>
      </p:sp>
      <p:sp>
        <p:nvSpPr>
          <p:cNvPr id="83982" name="Line 13"/>
          <p:cNvSpPr>
            <a:spLocks noChangeShapeType="1"/>
          </p:cNvSpPr>
          <p:nvPr/>
        </p:nvSpPr>
        <p:spPr bwMode="auto">
          <a:xfrm>
            <a:off x="4572000" y="2997200"/>
            <a:ext cx="0" cy="360363"/>
          </a:xfrm>
          <a:prstGeom prst="line">
            <a:avLst/>
          </a:prstGeom>
          <a:noFill/>
          <a:ln w="28575" cap="rnd">
            <a:solidFill>
              <a:srgbClr val="6E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71438" y="5519738"/>
            <a:ext cx="8964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AU" altLang="en-US" sz="3600" b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Sustainable             Unsustainable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3851275" y="5840413"/>
            <a:ext cx="1152525" cy="0"/>
          </a:xfrm>
          <a:prstGeom prst="line">
            <a:avLst/>
          </a:prstGeom>
          <a:noFill/>
          <a:ln w="38100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68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Oval 2"/>
          <p:cNvSpPr>
            <a:spLocks noChangeArrowheads="1"/>
          </p:cNvSpPr>
          <p:nvPr/>
        </p:nvSpPr>
        <p:spPr bwMode="auto">
          <a:xfrm>
            <a:off x="3276600" y="762000"/>
            <a:ext cx="5410200" cy="510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9525"/>
            <a:ext cx="7772400" cy="792163"/>
          </a:xfrm>
        </p:spPr>
        <p:txBody>
          <a:bodyPr/>
          <a:lstStyle/>
          <a:p>
            <a:r>
              <a:rPr lang="en-GB" altLang="en-US" b="1" smtClean="0">
                <a:solidFill>
                  <a:srgbClr val="336600"/>
                </a:solidFill>
                <a:latin typeface="Arial" charset="0"/>
                <a:cs typeface="Arial" charset="0"/>
              </a:rPr>
              <a:t>Known &amp; unknown/unseen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41725" y="2655888"/>
            <a:ext cx="4679950" cy="192524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What is unknown</a:t>
            </a:r>
          </a:p>
          <a:p>
            <a:pPr algn="ctr">
              <a:buFontTx/>
              <a:buNone/>
            </a:pPr>
            <a:r>
              <a:rPr lang="en-GB" altLang="en-US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Engaged with through our</a:t>
            </a:r>
          </a:p>
          <a:p>
            <a:pPr algn="ctr">
              <a:buFontTx/>
              <a:buNone/>
            </a:pPr>
            <a:r>
              <a:rPr lang="en-GB" altLang="en-US" sz="2400" b="1" i="1" dirty="0">
                <a:solidFill>
                  <a:srgbClr val="800000"/>
                </a:solidFill>
                <a:latin typeface="Arial" charset="0"/>
                <a:cs typeface="Arial" charset="0"/>
              </a:rPr>
              <a:t>e</a:t>
            </a:r>
            <a:r>
              <a:rPr lang="en-GB" altLang="en-US" sz="2400" b="1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xperience, intuition </a:t>
            </a:r>
          </a:p>
          <a:p>
            <a:pPr algn="ctr">
              <a:buFontTx/>
              <a:buNone/>
            </a:pPr>
            <a:r>
              <a:rPr lang="en-GB" altLang="en-US" sz="2400" b="1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&amp; wisdom </a:t>
            </a:r>
          </a:p>
          <a:p>
            <a:pPr algn="ctr">
              <a:buFontTx/>
              <a:buNone/>
            </a:pPr>
            <a:endParaRPr lang="en-GB" altLang="en-US" sz="2000" b="1" dirty="0" smtClean="0">
              <a:solidFill>
                <a:srgbClr val="800000"/>
              </a:solidFill>
            </a:endParaRPr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4732338" y="5237163"/>
            <a:ext cx="127000" cy="1365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96863" y="4941888"/>
            <a:ext cx="441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GB" altLang="en-US" b="1" smtClean="0">
                <a:solidFill>
                  <a:srgbClr val="800000"/>
                </a:solidFill>
                <a:latin typeface="Arial" charset="0"/>
                <a:cs typeface="Arial" charset="0"/>
              </a:rPr>
              <a:t>What is known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GB" altLang="en-US" sz="24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The focus of our </a:t>
            </a:r>
            <a:r>
              <a:rPr lang="en-GB" altLang="en-US" sz="2400" b="1" i="1" smtClean="0">
                <a:solidFill>
                  <a:srgbClr val="800000"/>
                </a:solidFill>
                <a:latin typeface="Arial" charset="0"/>
                <a:cs typeface="Arial" charset="0"/>
              </a:rPr>
              <a:t>cleverness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endParaRPr lang="en-GB" altLang="en-US" sz="2800" b="1" smtClean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852488" y="632460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1800" b="1" smtClean="0">
                <a:solidFill>
                  <a:srgbClr val="6E0000"/>
                </a:solidFill>
                <a:latin typeface="Arial" charset="0"/>
                <a:cs typeface="Arial" charset="0"/>
              </a:rPr>
              <a:t>Andr</a:t>
            </a:r>
            <a:r>
              <a:rPr lang="en-US" altLang="en-US" sz="1800" b="1" smtClean="0">
                <a:solidFill>
                  <a:srgbClr val="6E0000"/>
                </a:solidFill>
                <a:latin typeface="Arial" charset="0"/>
                <a:cs typeface="Arial" charset="0"/>
              </a:rPr>
              <a:t>é</a:t>
            </a:r>
            <a:r>
              <a:rPr lang="en-AU" altLang="en-US" sz="1800" b="1" smtClean="0">
                <a:solidFill>
                  <a:srgbClr val="6E0000"/>
                </a:solidFill>
                <a:latin typeface="Arial" charset="0"/>
                <a:cs typeface="Arial" charset="0"/>
              </a:rPr>
              <a:t> Voisin, 1959. </a:t>
            </a:r>
            <a:r>
              <a:rPr lang="en-AU" altLang="en-US" sz="1800" b="1" i="1" smtClean="0">
                <a:solidFill>
                  <a:srgbClr val="6E0000"/>
                </a:solidFill>
                <a:latin typeface="Arial" charset="0"/>
                <a:cs typeface="Arial" charset="0"/>
              </a:rPr>
              <a:t>Soil, Grass and Cancer</a:t>
            </a:r>
            <a:r>
              <a:rPr lang="en-AU" altLang="en-US" sz="1800" b="1" smtClean="0">
                <a:solidFill>
                  <a:srgbClr val="6E0000"/>
                </a:solidFill>
                <a:latin typeface="Arial" charset="0"/>
                <a:cs typeface="Arial" charset="0"/>
              </a:rPr>
              <a:t>. Longmans, London</a:t>
            </a:r>
            <a:r>
              <a:rPr lang="en-AU" altLang="en-US" sz="1600" b="1" smtClean="0">
                <a:solidFill>
                  <a:srgbClr val="6E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107950" y="5876925"/>
            <a:ext cx="88566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100" b="1" smtClean="0">
                <a:solidFill>
                  <a:srgbClr val="003300"/>
                </a:solidFill>
                <a:latin typeface="Arial" charset="0"/>
                <a:cs typeface="Arial" charset="0"/>
              </a:rPr>
              <a:t>The challenge: how to engage clearly with the unknown &amp; mystical</a:t>
            </a:r>
          </a:p>
        </p:txBody>
      </p:sp>
    </p:spTree>
    <p:extLst>
      <p:ext uri="{BB962C8B-B14F-4D97-AF65-F5344CB8AC3E}">
        <p14:creationId xmlns:p14="http://schemas.microsoft.com/office/powerpoint/2010/main" val="33294798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  <p:bldP spid="174084" grpId="0" build="p"/>
      <p:bldP spid="1740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950</Words>
  <Application>Microsoft Office PowerPoint</Application>
  <PresentationFormat>On-screen Show (4:3)</PresentationFormat>
  <Paragraphs>216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Office Theme</vt:lpstr>
      <vt:lpstr>17_Office Theme</vt:lpstr>
      <vt:lpstr>15_Office Theme</vt:lpstr>
      <vt:lpstr>2_Office Theme</vt:lpstr>
      <vt:lpstr>15_Default Design</vt:lpstr>
      <vt:lpstr>4_Office Theme</vt:lpstr>
      <vt:lpstr>16_Office Theme</vt:lpstr>
      <vt:lpstr>1_Office Theme</vt:lpstr>
      <vt:lpstr>3_Office Theme</vt:lpstr>
      <vt:lpstr>16_Default Design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Known &amp; unknown/unseen</vt:lpstr>
      <vt:lpstr>PowerPoint Presentation</vt:lpstr>
      <vt:lpstr>Unrealised potential of design/redesign</vt:lpstr>
      <vt:lpstr>PowerPoint Presentation</vt:lpstr>
      <vt:lpstr>PowerPoint Presentation</vt:lpstr>
      <vt:lpstr>PowerPoint Presentation</vt:lpstr>
      <vt:lpstr>Establishment of compensatory selves (maladapted &amp; in denial)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</dc:creator>
  <cp:lastModifiedBy>Stuart Hill</cp:lastModifiedBy>
  <cp:revision>9</cp:revision>
  <dcterms:created xsi:type="dcterms:W3CDTF">2015-12-17T01:00:45Z</dcterms:created>
  <dcterms:modified xsi:type="dcterms:W3CDTF">2017-10-27T07:16:15Z</dcterms:modified>
</cp:coreProperties>
</file>