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  <p:sldMasterId id="2147483686" r:id="rId4"/>
    <p:sldMasterId id="2147483699" r:id="rId5"/>
    <p:sldMasterId id="2147483711" r:id="rId6"/>
  </p:sldMasterIdLst>
  <p:notesMasterIdLst>
    <p:notesMasterId r:id="rId47"/>
  </p:notesMasterIdLst>
  <p:sldIdLst>
    <p:sldId id="1128" r:id="rId7"/>
    <p:sldId id="1199" r:id="rId8"/>
    <p:sldId id="1204" r:id="rId9"/>
    <p:sldId id="1205" r:id="rId10"/>
    <p:sldId id="1174" r:id="rId11"/>
    <p:sldId id="1191" r:id="rId12"/>
    <p:sldId id="1133" r:id="rId13"/>
    <p:sldId id="1201" r:id="rId14"/>
    <p:sldId id="1200" r:id="rId15"/>
    <p:sldId id="1154" r:id="rId16"/>
    <p:sldId id="1170" r:id="rId17"/>
    <p:sldId id="1169" r:id="rId18"/>
    <p:sldId id="1181" r:id="rId19"/>
    <p:sldId id="1162" r:id="rId20"/>
    <p:sldId id="1168" r:id="rId21"/>
    <p:sldId id="1165" r:id="rId22"/>
    <p:sldId id="1163" r:id="rId23"/>
    <p:sldId id="1171" r:id="rId24"/>
    <p:sldId id="1172" r:id="rId25"/>
    <p:sldId id="1173" r:id="rId26"/>
    <p:sldId id="1176" r:id="rId27"/>
    <p:sldId id="1177" r:id="rId28"/>
    <p:sldId id="1192" r:id="rId29"/>
    <p:sldId id="1193" r:id="rId30"/>
    <p:sldId id="1194" r:id="rId31"/>
    <p:sldId id="1195" r:id="rId32"/>
    <p:sldId id="1203" r:id="rId33"/>
    <p:sldId id="1175" r:id="rId34"/>
    <p:sldId id="1178" r:id="rId35"/>
    <p:sldId id="1179" r:id="rId36"/>
    <p:sldId id="1180" r:id="rId37"/>
    <p:sldId id="1182" r:id="rId38"/>
    <p:sldId id="1183" r:id="rId39"/>
    <p:sldId id="1184" r:id="rId40"/>
    <p:sldId id="1185" r:id="rId41"/>
    <p:sldId id="1186" r:id="rId42"/>
    <p:sldId id="1187" r:id="rId43"/>
    <p:sldId id="1188" r:id="rId44"/>
    <p:sldId id="1189" r:id="rId45"/>
    <p:sldId id="119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711" autoAdjust="0"/>
  </p:normalViewPr>
  <p:slideViewPr>
    <p:cSldViewPr snapToGrid="0">
      <p:cViewPr varScale="1">
        <p:scale>
          <a:sx n="75" d="100"/>
          <a:sy n="75" d="100"/>
        </p:scale>
        <p:origin x="772" y="8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6512F-3E77-425E-9EF7-3FC3CF584DD9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D769D-D4E9-4C55-98CE-6191611DEA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0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3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89846-E11F-4839-9E6A-050E6880D62D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274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26AB30-17E8-4C5F-B37E-E37B47C6C57F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82273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CF93C-6971-4D06-9C94-448145761CF2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92153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3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6489846-E11F-4839-9E6A-050E6880D62D}" type="slidenum">
              <a:rPr lang="en-AU" sz="1200"/>
              <a:pPr algn="r" eaLnBrk="1" hangingPunct="1"/>
              <a:t>16</a:t>
            </a:fld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1472859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/>
          </a:p>
        </p:txBody>
      </p:sp>
      <p:sp>
        <p:nvSpPr>
          <p:cNvPr id="340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8F0DB9-A82B-4FC1-ADED-861087532AAE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2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/>
          </a:p>
        </p:txBody>
      </p:sp>
      <p:sp>
        <p:nvSpPr>
          <p:cNvPr id="342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BFE7C-CC64-472B-9129-B36B83FA7EC9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02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48F1C-F462-4AFC-81F8-7FDB5CCF0FFD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40108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148C7-AFE6-4E92-881E-76988CAFB85C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4156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DA332-76D4-4631-B5AD-7C209786567D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60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B7D57-C134-4C88-A121-BC6240793AD7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6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6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84607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7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347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794F2C-AFF5-4598-8E46-A996193F526A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05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4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04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78DFDA-1D2C-4E5B-ACE6-5B43A53EEAF1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3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173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89846-E11F-4839-9E6A-050E6880D62D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132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09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BF04DF-8CA1-45C9-B86C-D6B0CF04BCEA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70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10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D8F2D-39A5-40C8-8B1C-0226F1363B0F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13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0013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9175C-4120-4322-8B2B-EA577E79E59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50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509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3450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46B4D3-C951-4A74-B5D6-5A066C58B81A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2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3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6489846-E11F-4839-9E6A-050E6880D62D}" type="slidenum">
              <a:rPr lang="en-AU" sz="1200"/>
              <a:pPr algn="r" eaLnBrk="1" hangingPunct="1"/>
              <a:t>7</a:t>
            </a:fld>
            <a:endParaRPr lang="en-A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3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89846-E11F-4839-9E6A-050E6880D62D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80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D769D-D4E9-4C55-98CE-6191611DEA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32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3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6489846-E11F-4839-9E6A-050E6880D62D}" type="slidenum">
              <a:rPr lang="en-AU" sz="1200"/>
              <a:pPr algn="r" eaLnBrk="1" hangingPunct="1"/>
              <a:t>10</a:t>
            </a:fld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2988798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3686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E629AE-A003-4173-95EE-31FEC69E9D22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88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907F0-C103-4D96-BD66-84B31C40C0AA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9970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59D4-35B0-4043-90C2-97DF03165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DCE90-F5CC-4337-BE56-47EC3184F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E1D26-A8ED-4674-889A-EC3FFDD78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2A6F-C893-4503-AEE2-AC88D743C20F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E1BF5-E220-4DFB-975B-5BDE275C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CFCDA-333D-41F9-A94C-E5AFF555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450-C9A6-4EB1-867A-1DABE1D751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193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B466-CC8C-44F6-A0A4-7ACAA619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AA616-0718-4671-9F72-44AA7314F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51062-4446-4B14-871F-FCE83BAD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2A6F-C893-4503-AEE2-AC88D743C20F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2C367-8CFF-47F1-8EAE-914E7D75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7A8FF-A829-431B-9CD7-5BE43A28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450-C9A6-4EB1-867A-1DABE1D751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844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51C5F3-F359-4C1F-94F2-388F2BA13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94CB9-7A1F-4356-9698-51F1F7437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0BBC0-83F4-4502-82E3-0FD25240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2A6F-C893-4503-AEE2-AC88D743C20F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D40B-5DE2-4A7B-9131-21E412CE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2207A-0CD9-4058-B73B-7D49C628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450-C9A6-4EB1-867A-1DABE1D751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50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64DE2-B302-4B19-8773-F1DB3B5FD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408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F48FA-349F-4033-A3CA-927790034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62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9B395-FCC7-4F5B-B9FD-24A41992E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82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CF149-73A2-4E33-A799-8168FAEE0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976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899DA-2011-406A-B0CF-586999A82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015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9AF9-BC0B-45C6-A8D3-CC6452641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233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2EDA3-3B6E-44E1-B3EE-6A2D99B30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960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A7794-11A7-4E71-9B18-6BEFCA658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78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4C52-593E-4941-97D2-E8637D01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A5ADE-BA47-4630-AE38-CD06E251A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F737F-83E8-4994-B958-BF64099A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2A6F-C893-4503-AEE2-AC88D743C20F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3AB72-1B00-41B0-A3E4-81313074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1771B-DF6B-49DD-A7D7-120BFA96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450-C9A6-4EB1-867A-1DABE1D751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312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089CC-7DDE-482A-A103-E24F4FBD5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499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5670A-7CEA-4AE3-844B-3B7CEF310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229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E6DC4-EB66-4CF3-8E33-E0DB206EC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693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70B9-8C55-4321-90A8-11FD2207F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094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9D14F-4AEB-411E-AF8D-CDE4808C2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99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C6C2-633F-4BB3-ADDD-0087589082B4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DC46B-A928-4DDA-AFAC-0DDA69EFE7B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10519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4D6D-B48A-4227-895F-F67DF9E8B895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3A6D6-0539-47D4-9F1D-1A4DA2E2BBE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6939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361D-CE5E-413C-B1F3-641ED5B751B9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82A94-D02A-4AF8-97E8-AD2743EE2F9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33742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97C0-AC66-466E-8DF3-5FA35CCB3610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BC6E-1DA2-4E5F-8954-7AE6202ECA6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3072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03B7-A161-413C-80FB-3FDC684E89AF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A1071-806D-4845-B675-8465AD11316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2027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686A-4320-433D-81A0-9164E843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FAAC0-F1C1-48B7-8861-DF3473884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4C194-323B-4BCC-96B2-60BC7E9CB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2A6F-C893-4503-AEE2-AC88D743C20F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111C3-5BC0-4859-9AF1-8F400C3A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3E7CE-5A78-467F-ABE5-A860EA78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450-C9A6-4EB1-867A-1DABE1D751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08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A4BD-E8A1-4C26-B1D5-59182D3DBA1F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DE93E-51E5-41C7-AD69-27515F04417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35876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5E074-53C8-49F0-8128-55445678EA22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A9EF-9024-46F5-961A-61638B210B5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91498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787F-52E8-4BC1-B77C-6A4607A602E4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37016-A8CF-431C-A554-EF81F37F5F1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44933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F7E2-E647-4BB4-8D18-2F7F7F1BB18B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1652C-5B13-435D-801B-396FBA7F76E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26496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9299-5AC3-4173-93AD-57EF8A6A10E2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0C41B-EB7F-4313-8AE7-234FCC599BD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19732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2461A-1F42-45BA-B630-17ECAF530608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54911-9C1B-4DD3-B70E-483AF424BF6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33283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EC118-14DD-4B85-B23A-A00BA54E8634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010C2-B6E1-4BB6-9C07-A02488B8747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9657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7B651-9941-4B5A-B749-F32F41A284D9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28CDA-FC39-4B8A-A888-C44CE9D701C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80480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37BD0-1919-46D7-B45D-AE323A226A12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E3264-C4A0-41A3-BB86-75FDBE29742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53551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CE7A1-60EA-4FB8-9295-E6482939B65B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8351B-3F87-4DE3-BC11-C672E8BDB1E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730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58AD-993C-4519-B8B9-8DA1A877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634A-6DBC-4AE6-8E1C-EF18A9B4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D7BB6-6895-44D0-90E9-ACB5E7D84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E844C-EC59-4D4B-9947-C977388C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2A6F-C893-4503-AEE2-AC88D743C20F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76B20-ACD6-426D-B4DB-96A199CA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302B7-AE39-4A4E-ADB0-F945118F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450-C9A6-4EB1-867A-1DABE1D751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2773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D0BE-A953-4952-B9C1-1EA374CF3FCC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7DA7F-2C3A-44FF-B50B-E696FBD02A1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78707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52AA-7E2E-4417-A2A8-D5640FFB4F6A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00116-ED9C-4DEE-BF87-70C512E68E1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59567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0BE70-6B9F-4BEA-B203-0CEC80699F5E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6CFEF-47C4-4680-9F5B-78F5EF41306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7639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C750-44D1-455E-B11A-1B276A0214DC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9FEC6-13B2-4676-A776-2A301715CE7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2793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9FDD-9C11-40A7-BCE8-21DE7898548C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C12DC-7B2F-4BED-8528-19473AD7937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5011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0C8F-3C0C-4DDC-A14E-F31FA7CB55E3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453A6-C0A5-4F6D-B8E0-9937DC7AC89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13416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82CC-7953-43DA-9A1D-4CC223A198E7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0C8E5-9095-4CC0-9B13-13AFAC8CD51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62203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 marL="712788" indent="-255588">
              <a:defRPr/>
            </a:lvl2pPr>
            <a:lvl3pPr marL="1076325" indent="-161925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DA35-A776-46FD-A84E-FD990D05D9A6}" type="datetimeFigureOut">
              <a:rPr lang="en-AU"/>
              <a:pPr>
                <a:defRPr/>
              </a:pPr>
              <a:t>15/03/2022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A678-706B-4E8E-A2EF-E88ED39A3E9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14882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CC7EAC-ACD7-4959-A46E-2336E3D55140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EA935AB-8CEF-4619-80A3-831AADE554B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85712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677664-0A4B-4678-A81B-955A32333640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31F417D-B6A3-4122-BB75-CE7F3004219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508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88F9-D19C-4051-AEEF-8CDF0C71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EDFCF-B59C-4098-8547-35EE95581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2022D-478C-4E32-B9A7-BD88B6840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E267C-5A53-48A4-84FE-DC503B609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1479D-9461-43D0-891E-F8FE27566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9E4375-A141-47E8-BB08-1C32D903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2A6F-C893-4503-AEE2-AC88D743C20F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F7393-7BFF-436C-8F86-984FE6D6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0AADDF-AA27-4169-8356-6ABB75EB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450-C9A6-4EB1-867A-1DABE1D751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382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4A48BA-11DD-499E-B52A-CD9871B39760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7F73D9-0186-4803-BE34-7DDE405A888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611153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29B82C-4BDC-42D0-A1B9-39E07F33936C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FE00A92-8827-4055-A1B9-EEE23D0EF49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1714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13E551-3DE7-43A6-9D02-627D0CA26605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AF3C392-F5AF-4951-ACAB-593D72268FB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7670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04E003-60A1-4325-82ED-ED21D8064148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E5216D6-DDE5-4AA1-8934-DDEA0FB9CE3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46460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A7777A-2E4F-4B7F-8E3B-AD8EE1F9899D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BA69122-6760-4DB2-A7C5-9B77E19D9CC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2822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D3DBFB-2B35-4DFA-8190-151F91D282C7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AEE264B-49D6-44D9-8BF7-EFDDF3873F5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976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B1DB21-E393-4739-8D2B-FB75510CC0AD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71387F9-D711-4B39-9301-7BA94C6F713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70147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CF8DA8-2353-401B-B45A-A42F78386A93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3D74A79-843D-45A3-BCA6-F613983F53B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725052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32E4B0-56A1-4052-81A1-F8248C54EE9A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909DE47-42E3-4107-9E8F-36CB67F942A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407903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B3CC0EF-9436-4FD2-9506-AA9B58D80506}" type="datetimeFigureOut">
              <a:rPr lang="en-AU"/>
              <a:pPr>
                <a:defRPr/>
              </a:pPr>
              <a:t>15/03/2022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ADBDEFB-6EFF-4D2A-9375-77B0BAE786D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5371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3623-0E52-44CF-AB8B-3C935C6C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39A2F-993F-4760-B94C-DCCE6C30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2A6F-C893-4503-AEE2-AC88D743C20F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B79F3-EB84-41DF-A12A-6C5CDEF0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BACB3-52B6-4E94-9BA8-1D933A5D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450-C9A6-4EB1-867A-1DABE1D751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26800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005E3C0-BF7C-486F-9135-AA20E564A902}" type="datetimeFigureOut">
              <a:rPr lang="en-AU"/>
              <a:pPr>
                <a:defRPr/>
              </a:pPr>
              <a:t>15/03/2022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8AC738-D78D-4DB9-BF57-171CC0B94D1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450627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2104EA8-AAE9-4F72-8316-B7F659584AE2}" type="datetimeFigureOut">
              <a:rPr lang="en-AU"/>
              <a:pPr>
                <a:defRPr/>
              </a:pPr>
              <a:t>15/03/2022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86E8AD-27BB-44D6-820F-CD901590416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162131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13DC82-F40D-4A6A-AD44-F07618455E1B}" type="datetimeFigureOut">
              <a:rPr lang="en-AU"/>
              <a:pPr>
                <a:defRPr/>
              </a:pPr>
              <a:t>15/03/2022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652310-4C5E-4B2E-9AB2-21D69F1016D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18154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B50263-C1BF-4B34-9B72-1FDD35482ECF}" type="datetimeFigureOut">
              <a:rPr lang="en-AU"/>
              <a:pPr>
                <a:defRPr/>
              </a:pPr>
              <a:t>15/03/2022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71FE21B-FE3E-47AD-A53E-902439E7FAD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479925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44611F6-99F0-4908-986B-B9E5B55A7FDE}" type="datetimeFigureOut">
              <a:rPr lang="en-AU"/>
              <a:pPr>
                <a:defRPr/>
              </a:pPr>
              <a:t>15/03/2022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7490F84-302F-4EE4-9CEE-4E0D7764B1B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033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5A450C-3FD0-4D34-9EE4-FC281E44B117}" type="datetimeFigureOut">
              <a:rPr lang="en-AU"/>
              <a:pPr>
                <a:defRPr/>
              </a:pPr>
              <a:t>15/03/2022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9850F60-887A-4C0A-B5D7-C275DE15400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46483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21CF76-DEA1-476B-A73E-AC6B69CA5220}" type="datetimeFigureOut">
              <a:rPr lang="en-AU"/>
              <a:pPr>
                <a:defRPr/>
              </a:pPr>
              <a:t>15/03/2022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DBE28D3-2D5D-4310-8E1E-A67C744DB86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820238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25178B-EE63-490A-9A5B-7228F2558C49}" type="datetimeFigureOut">
              <a:rPr lang="en-AU"/>
              <a:pPr>
                <a:defRPr/>
              </a:pPr>
              <a:t>15/03/2022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86F4E18-ECD1-4675-AF1E-7D86298797A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360933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D302EB-5BA2-495F-AD69-4E09E618E859}" type="datetimeFigureOut">
              <a:rPr lang="en-AU"/>
              <a:pPr>
                <a:defRPr/>
              </a:pPr>
              <a:t>15/03/2022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8F021BC-0FEF-4A6F-A14E-21EBAEAD0AC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88529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FF04F3A-F35A-49EA-AC4E-659E4B081AA1}" type="datetimeFigureOut">
              <a:rPr lang="en-AU"/>
              <a:pPr>
                <a:defRPr/>
              </a:pPr>
              <a:t>15/03/2022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94D2A71-E1C7-4A2D-824F-544FAD57048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345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A12D50-3880-4E48-A4BC-5969DAE1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2A6F-C893-4503-AEE2-AC88D743C20F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D0E37-9938-40EF-B990-1BDDAD42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D3AC2-8D90-4C24-8062-2F5C33E3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450-C9A6-4EB1-867A-1DABE1D751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18404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 marL="712788" indent="-255588">
              <a:defRPr/>
            </a:lvl2pPr>
            <a:lvl3pPr marL="1076325" indent="-161925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0B50F4-1530-466C-9DB7-84DA3BC5DEC0}" type="datetimeFigureOut">
              <a:rPr lang="en-AU"/>
              <a:pPr>
                <a:defRPr/>
              </a:pPr>
              <a:t>15/03/2022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61D700-D2FC-479D-9593-8672259DCC5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8436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8730-D9CA-4333-9904-89FD1B5B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E865F-E328-4E76-8F2B-3EB0680E9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1C9B1-FCD3-429A-810B-60A454ECD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534A9-D3FB-4F76-A38B-532AD47E6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2A6F-C893-4503-AEE2-AC88D743C20F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BF065-188E-402D-973D-499B7D42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552D8-FBF3-42AE-A698-4B0E7D80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450-C9A6-4EB1-867A-1DABE1D751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468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9220-5CE9-4E30-B590-F3501146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FDB58-472B-4269-96D2-813177844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5E3BF-FCF3-4B72-A363-578281F8F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361E4-A011-472F-A4DD-F3262894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2A6F-C893-4503-AEE2-AC88D743C20F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F74E8-613F-48F5-B184-FE0B8D0A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F8957-E09A-45EB-9DFE-258220D6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450-C9A6-4EB1-867A-1DABE1D751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886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2AE72-57A0-425C-9BC0-88EEE906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DB160-B306-4EA7-AF07-8383D6A8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88E0E-5C05-429B-BD8D-27E6F6AAD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2A6F-C893-4503-AEE2-AC88D743C20F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05CE-D660-4CF2-9FD4-69F78AB90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E45A9-6E91-4618-8E2A-CF9FBED79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79450-C9A6-4EB1-867A-1DABE1D751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81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0D3FA95B-2A87-4911-9736-C58558AF9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1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2E353A-6BB0-4724-A571-5FE0D8A96815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C3935EE-FDA5-4E32-BC21-B3A460BC283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33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C1B0A5-D87E-4202-B5BF-0EE4FCA916F5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8C4A2A1-306A-4D18-B918-626B16FC523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8808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1F2A58-4419-4590-8500-E852ECD85DE4}" type="datetimeFigureOut">
              <a:rPr lang="en-US"/>
              <a:pPr>
                <a:defRPr/>
              </a:pPr>
              <a:t>3/15/2022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441B5D-16E6-4278-80E3-59D482B7D96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6915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90500"/>
            <a:ext cx="12192000" cy="935038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4"/>
            <a:endParaRPr lang="en-A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5FF7224-85D8-4183-BD74-5928DC2FB0A9}" type="datetimeFigureOut">
              <a:rPr lang="en-AU"/>
              <a:pPr>
                <a:defRPr/>
              </a:pPr>
              <a:t>15/03/2022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ED00D9-D44E-4653-BD47-0D676755C42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373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EAEAEA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EAEAEA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EAEAEA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EAEAEA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EAEAEA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EAEAEA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EAEAEA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EAEAEA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EAEAEA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.hill@westernsydney.edu.a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uartbhill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-3320"/>
            <a:ext cx="9127962" cy="1200329"/>
          </a:xfrm>
          <a:prstGeom prst="rect">
            <a:avLst/>
          </a:prstGeom>
          <a:solidFill>
            <a:srgbClr val="336600">
              <a:alpha val="56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CA" sz="3200" b="1" dirty="0">
                <a:solidFill>
                  <a:schemeClr val="bg1"/>
                </a:solidFill>
              </a:rPr>
              <a:t>Agricultural Sustainability</a:t>
            </a:r>
          </a:p>
          <a:p>
            <a:pPr algn="ctr"/>
            <a:r>
              <a:rPr lang="en-CA" sz="4000" b="1" dirty="0">
                <a:solidFill>
                  <a:schemeClr val="bg1"/>
                </a:solidFill>
              </a:rPr>
              <a:t>Ecological &amp; Psycho-social Foundations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6082638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Emeritus Professor Stuart B Hill, Western Sydney University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hlinkClick r:id="rId3"/>
              </a:rPr>
              <a:t>s.hill@westernsydney.edu.au</a:t>
            </a:r>
            <a:r>
              <a:rPr lang="en-AU" sz="2000" b="1" dirty="0">
                <a:solidFill>
                  <a:schemeClr val="bg1"/>
                </a:solidFill>
              </a:rPr>
              <a:t>   </a:t>
            </a:r>
            <a:r>
              <a:rPr lang="en-AU" sz="2000" b="1" dirty="0">
                <a:solidFill>
                  <a:schemeClr val="bg1"/>
                </a:solidFill>
                <a:hlinkClick r:id="rId4"/>
              </a:rPr>
              <a:t>https://stuartbhill.com/</a:t>
            </a:r>
            <a:endParaRPr lang="en-A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941A36-6706-48AF-B407-A57EB4F95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28" y="1167892"/>
            <a:ext cx="7223944" cy="5623554"/>
          </a:xfrm>
          <a:prstGeom prst="rect">
            <a:avLst/>
          </a:prstGeom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334126" y="90674"/>
            <a:ext cx="7483642" cy="107721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b="1" u="sng" dirty="0">
                <a:solidFill>
                  <a:schemeClr val="bg1"/>
                </a:solidFill>
                <a:ea typeface="ＭＳ Ｐゴシック" pitchFamily="34" charset="-128"/>
              </a:rPr>
              <a:t>I need</a:t>
            </a:r>
            <a:r>
              <a:rPr lang="en-US" altLang="ja-JP" sz="3200" b="1" dirty="0">
                <a:solidFill>
                  <a:schemeClr val="bg1"/>
                </a:solidFill>
                <a:ea typeface="ＭＳ Ｐゴシック" pitchFamily="34" charset="-128"/>
              </a:rPr>
              <a:t>: clear values, courage &amp; persistence to continue to clarify &amp; act on my values</a:t>
            </a:r>
          </a:p>
        </p:txBody>
      </p:sp>
    </p:spTree>
    <p:extLst>
      <p:ext uri="{BB962C8B-B14F-4D97-AF65-F5344CB8AC3E}">
        <p14:creationId xmlns:p14="http://schemas.microsoft.com/office/powerpoint/2010/main" val="19708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1_despai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038226"/>
            <a:ext cx="404018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2495550" y="12700"/>
            <a:ext cx="7200900" cy="10668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time we behave as if we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AU" altLang="en-US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hypnotised twice</a:t>
            </a:r>
            <a:endParaRPr lang="en-US" altLang="en-US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6677527" y="6429887"/>
            <a:ext cx="5065382" cy="40011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 Laing 1971 </a:t>
            </a:r>
            <a:r>
              <a:rPr lang="en-AU" altLang="en-US" sz="2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Politics of the Family</a:t>
            </a:r>
            <a:endParaRPr lang="en-US" altLang="en-US" sz="20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524001" y="1341438"/>
            <a:ext cx="9136063" cy="584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firstly into accepting pseudo-reality as reality, &amp; </a:t>
            </a: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1703389" y="5509301"/>
            <a:ext cx="8785225" cy="584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secondly into believing we were not hypnotised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98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  <p:bldP spid="1536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46050"/>
            <a:ext cx="9144000" cy="762000"/>
          </a:xfrm>
        </p:spPr>
        <p:txBody>
          <a:bodyPr/>
          <a:lstStyle/>
          <a:p>
            <a:r>
              <a:rPr lang="en-AU" altLang="en-US" sz="2800" b="1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</a:t>
            </a:r>
            <a:r>
              <a:rPr lang="en-AU" altLang="en-US" sz="2800" b="1" i="1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compensatory</a:t>
            </a:r>
            <a:r>
              <a:rPr lang="en-AU" altLang="en-US" sz="2800" b="1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selves</a:t>
            </a:r>
            <a:br>
              <a:rPr lang="en-AU" altLang="en-US" sz="2800" b="1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altLang="en-US" sz="2000" i="1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(maladapted &amp; in denial)</a:t>
            </a:r>
          </a:p>
        </p:txBody>
      </p:sp>
      <p:sp>
        <p:nvSpPr>
          <p:cNvPr id="211971" name="Oval 3"/>
          <p:cNvSpPr>
            <a:spLocks noChangeArrowheads="1"/>
          </p:cNvSpPr>
          <p:nvPr/>
        </p:nvSpPr>
        <p:spPr bwMode="auto">
          <a:xfrm>
            <a:off x="3141663" y="3141664"/>
            <a:ext cx="1441450" cy="1366837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3030538" y="3546476"/>
            <a:ext cx="1657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‘</a:t>
            </a:r>
            <a:r>
              <a:rPr lang="en-AU" altLang="en-US" sz="1600" i="1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healthy’</a:t>
            </a: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self/essence</a:t>
            </a:r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6815138" y="1700214"/>
            <a:ext cx="1441450" cy="1366837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6022975" y="4365625"/>
            <a:ext cx="1441450" cy="1366838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35" name="AutoShape 7"/>
          <p:cNvSpPr>
            <a:spLocks noChangeArrowheads="1"/>
          </p:cNvSpPr>
          <p:nvPr/>
        </p:nvSpPr>
        <p:spPr bwMode="auto">
          <a:xfrm>
            <a:off x="4008439" y="2492376"/>
            <a:ext cx="358775" cy="576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6E0000"/>
          </a:solidFill>
          <a:ln w="9525">
            <a:solidFill>
              <a:srgbClr val="6E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36" name="AutoShape 8"/>
          <p:cNvSpPr>
            <a:spLocks noChangeArrowheads="1"/>
          </p:cNvSpPr>
          <p:nvPr/>
        </p:nvSpPr>
        <p:spPr bwMode="auto">
          <a:xfrm rot="5400000">
            <a:off x="8507413" y="2600326"/>
            <a:ext cx="576263" cy="3603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6E0000"/>
          </a:solidFill>
          <a:ln w="9525">
            <a:solidFill>
              <a:srgbClr val="6E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37" name="AutoShape 9"/>
          <p:cNvSpPr>
            <a:spLocks noChangeArrowheads="1"/>
          </p:cNvSpPr>
          <p:nvPr/>
        </p:nvSpPr>
        <p:spPr bwMode="auto">
          <a:xfrm rot="19703550">
            <a:off x="7464425" y="4365626"/>
            <a:ext cx="647700" cy="288925"/>
          </a:xfrm>
          <a:prstGeom prst="leftArrow">
            <a:avLst>
              <a:gd name="adj1" fmla="val 50000"/>
              <a:gd name="adj2" fmla="val 56044"/>
            </a:avLst>
          </a:prstGeom>
          <a:solidFill>
            <a:srgbClr val="6E0000"/>
          </a:solidFill>
          <a:ln w="9525">
            <a:solidFill>
              <a:srgbClr val="6E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6242050" y="981075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hurt, oppression </a:t>
            </a:r>
            <a:r>
              <a:rPr lang="en-AU" altLang="en-US" sz="1600" i="1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(this has happened to </a:t>
            </a:r>
            <a:r>
              <a:rPr lang="en-AU" altLang="en-US" sz="1600" i="1" u="sng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AU" altLang="en-US" sz="1600" i="1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us!)</a:t>
            </a:r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 rot="20143646">
            <a:off x="7439026" y="1916113"/>
            <a:ext cx="1439863" cy="360362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 flipH="1">
            <a:off x="7535863" y="1989139"/>
            <a:ext cx="576262" cy="287337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41" name="Line 13"/>
          <p:cNvSpPr>
            <a:spLocks noChangeShapeType="1"/>
          </p:cNvSpPr>
          <p:nvPr/>
        </p:nvSpPr>
        <p:spPr bwMode="auto">
          <a:xfrm flipH="1">
            <a:off x="7705725" y="2205038"/>
            <a:ext cx="503238" cy="215900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42" name="Line 14"/>
          <p:cNvSpPr>
            <a:spLocks noChangeShapeType="1"/>
          </p:cNvSpPr>
          <p:nvPr/>
        </p:nvSpPr>
        <p:spPr bwMode="auto">
          <a:xfrm flipH="1">
            <a:off x="7523163" y="2060576"/>
            <a:ext cx="660400" cy="320675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8350250" y="1916114"/>
            <a:ext cx="71438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8328025" y="2062164"/>
            <a:ext cx="71438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8520114" y="1954214"/>
            <a:ext cx="71437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8616950" y="1844675"/>
            <a:ext cx="71438" cy="71438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8477250" y="1811339"/>
            <a:ext cx="71438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8183564" y="1917700"/>
            <a:ext cx="71437" cy="71438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8759825" y="1479551"/>
            <a:ext cx="1657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</a:t>
            </a:r>
            <a:r>
              <a:rPr lang="en-AU" altLang="en-US" sz="1600" i="1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(maladaptation)</a:t>
            </a:r>
          </a:p>
        </p:txBody>
      </p:sp>
      <p:sp>
        <p:nvSpPr>
          <p:cNvPr id="150550" name="Line 22"/>
          <p:cNvSpPr>
            <a:spLocks noChangeShapeType="1"/>
          </p:cNvSpPr>
          <p:nvPr/>
        </p:nvSpPr>
        <p:spPr bwMode="auto">
          <a:xfrm flipH="1">
            <a:off x="8785226" y="3462339"/>
            <a:ext cx="576263" cy="287337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51" name="Line 23"/>
          <p:cNvSpPr>
            <a:spLocks noChangeShapeType="1"/>
          </p:cNvSpPr>
          <p:nvPr/>
        </p:nvSpPr>
        <p:spPr bwMode="auto">
          <a:xfrm flipH="1">
            <a:off x="8955089" y="3678238"/>
            <a:ext cx="503237" cy="215900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52" name="Line 24"/>
          <p:cNvSpPr>
            <a:spLocks noChangeShapeType="1"/>
          </p:cNvSpPr>
          <p:nvPr/>
        </p:nvSpPr>
        <p:spPr bwMode="auto">
          <a:xfrm flipH="1">
            <a:off x="8772525" y="3533776"/>
            <a:ext cx="660400" cy="320675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9599614" y="3389314"/>
            <a:ext cx="71437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9866314" y="3317875"/>
            <a:ext cx="71437" cy="71438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9726614" y="3284539"/>
            <a:ext cx="71437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9432925" y="3390900"/>
            <a:ext cx="71438" cy="71438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57" name="Text Box 29"/>
          <p:cNvSpPr txBox="1">
            <a:spLocks noChangeArrowheads="1"/>
          </p:cNvSpPr>
          <p:nvPr/>
        </p:nvSpPr>
        <p:spPr bwMode="auto">
          <a:xfrm>
            <a:off x="9286876" y="4284663"/>
            <a:ext cx="13319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&amp; new hurts &amp; oppressions</a:t>
            </a:r>
          </a:p>
        </p:txBody>
      </p:sp>
      <p:sp>
        <p:nvSpPr>
          <p:cNvPr id="150558" name="Oval 30"/>
          <p:cNvSpPr>
            <a:spLocks noChangeArrowheads="1"/>
          </p:cNvSpPr>
          <p:nvPr/>
        </p:nvSpPr>
        <p:spPr bwMode="auto">
          <a:xfrm>
            <a:off x="9769475" y="3436939"/>
            <a:ext cx="71438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59" name="Oval 31"/>
          <p:cNvSpPr>
            <a:spLocks noChangeArrowheads="1"/>
          </p:cNvSpPr>
          <p:nvPr/>
        </p:nvSpPr>
        <p:spPr bwMode="auto">
          <a:xfrm rot="21431743">
            <a:off x="6743701" y="4757738"/>
            <a:ext cx="1439863" cy="360362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60" name="Line 32"/>
          <p:cNvSpPr>
            <a:spLocks noChangeShapeType="1"/>
          </p:cNvSpPr>
          <p:nvPr/>
        </p:nvSpPr>
        <p:spPr bwMode="auto">
          <a:xfrm rot="1537260" flipH="1">
            <a:off x="6850064" y="4749800"/>
            <a:ext cx="549275" cy="280988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61" name="Line 33"/>
          <p:cNvSpPr>
            <a:spLocks noChangeShapeType="1"/>
          </p:cNvSpPr>
          <p:nvPr/>
        </p:nvSpPr>
        <p:spPr bwMode="auto">
          <a:xfrm rot="1283914" flipH="1">
            <a:off x="6889751" y="4957763"/>
            <a:ext cx="549275" cy="215900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 rot="1289127" flipH="1">
            <a:off x="6773863" y="4843463"/>
            <a:ext cx="696912" cy="303212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63" name="Oval 35"/>
          <p:cNvSpPr>
            <a:spLocks noChangeArrowheads="1"/>
          </p:cNvSpPr>
          <p:nvPr/>
        </p:nvSpPr>
        <p:spPr bwMode="auto">
          <a:xfrm rot="1208381">
            <a:off x="7604125" y="4872039"/>
            <a:ext cx="71438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64" name="Oval 36"/>
          <p:cNvSpPr>
            <a:spLocks noChangeArrowheads="1"/>
          </p:cNvSpPr>
          <p:nvPr/>
        </p:nvSpPr>
        <p:spPr bwMode="auto">
          <a:xfrm rot="1208381">
            <a:off x="7518400" y="4992689"/>
            <a:ext cx="71438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65" name="Oval 37"/>
          <p:cNvSpPr>
            <a:spLocks noChangeArrowheads="1"/>
          </p:cNvSpPr>
          <p:nvPr/>
        </p:nvSpPr>
        <p:spPr bwMode="auto">
          <a:xfrm rot="1208381">
            <a:off x="7761289" y="4948239"/>
            <a:ext cx="71437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66" name="Oval 38"/>
          <p:cNvSpPr>
            <a:spLocks noChangeArrowheads="1"/>
          </p:cNvSpPr>
          <p:nvPr/>
        </p:nvSpPr>
        <p:spPr bwMode="auto">
          <a:xfrm rot="1208381">
            <a:off x="7921625" y="4838700"/>
            <a:ext cx="71438" cy="71438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67" name="Oval 39"/>
          <p:cNvSpPr>
            <a:spLocks noChangeArrowheads="1"/>
          </p:cNvSpPr>
          <p:nvPr/>
        </p:nvSpPr>
        <p:spPr bwMode="auto">
          <a:xfrm rot="1208381">
            <a:off x="7743825" y="4792664"/>
            <a:ext cx="71438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68" name="Oval 40"/>
          <p:cNvSpPr>
            <a:spLocks noChangeArrowheads="1"/>
          </p:cNvSpPr>
          <p:nvPr/>
        </p:nvSpPr>
        <p:spPr bwMode="auto">
          <a:xfrm rot="1208381">
            <a:off x="7488239" y="4810125"/>
            <a:ext cx="71437" cy="71438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69" name="Oval 41"/>
          <p:cNvSpPr>
            <a:spLocks noChangeArrowheads="1"/>
          </p:cNvSpPr>
          <p:nvPr/>
        </p:nvSpPr>
        <p:spPr bwMode="auto">
          <a:xfrm>
            <a:off x="6888163" y="4987925"/>
            <a:ext cx="1223962" cy="503238"/>
          </a:xfrm>
          <a:prstGeom prst="ellips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70" name="Line 42"/>
          <p:cNvSpPr>
            <a:spLocks noChangeShapeType="1"/>
          </p:cNvSpPr>
          <p:nvPr/>
        </p:nvSpPr>
        <p:spPr bwMode="auto">
          <a:xfrm rot="19139961">
            <a:off x="7083426" y="5224463"/>
            <a:ext cx="1428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71" name="Line 43"/>
          <p:cNvSpPr>
            <a:spLocks noChangeShapeType="1"/>
          </p:cNvSpPr>
          <p:nvPr/>
        </p:nvSpPr>
        <p:spPr bwMode="auto">
          <a:xfrm rot="2963923">
            <a:off x="7084220" y="5222083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72" name="Line 44"/>
          <p:cNvSpPr>
            <a:spLocks noChangeShapeType="1"/>
          </p:cNvSpPr>
          <p:nvPr/>
        </p:nvSpPr>
        <p:spPr bwMode="auto">
          <a:xfrm rot="18921819">
            <a:off x="7289801" y="5195888"/>
            <a:ext cx="1428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73" name="Line 45"/>
          <p:cNvSpPr>
            <a:spLocks noChangeShapeType="1"/>
          </p:cNvSpPr>
          <p:nvPr/>
        </p:nvSpPr>
        <p:spPr bwMode="auto">
          <a:xfrm rot="2752885">
            <a:off x="7290595" y="5193508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74" name="Line 46"/>
          <p:cNvSpPr>
            <a:spLocks noChangeShapeType="1"/>
          </p:cNvSpPr>
          <p:nvPr/>
        </p:nvSpPr>
        <p:spPr bwMode="auto">
          <a:xfrm rot="18761801">
            <a:off x="7166770" y="5099845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75" name="Line 47"/>
          <p:cNvSpPr>
            <a:spLocks noChangeShapeType="1"/>
          </p:cNvSpPr>
          <p:nvPr/>
        </p:nvSpPr>
        <p:spPr bwMode="auto">
          <a:xfrm rot="2647115">
            <a:off x="7169151" y="5095875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76" name="Line 48"/>
          <p:cNvSpPr>
            <a:spLocks noChangeShapeType="1"/>
          </p:cNvSpPr>
          <p:nvPr/>
        </p:nvSpPr>
        <p:spPr bwMode="auto">
          <a:xfrm rot="2921483">
            <a:off x="6958807" y="5139532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77" name="Line 49"/>
          <p:cNvSpPr>
            <a:spLocks noChangeShapeType="1"/>
          </p:cNvSpPr>
          <p:nvPr/>
        </p:nvSpPr>
        <p:spPr bwMode="auto">
          <a:xfrm rot="8372266">
            <a:off x="6961189" y="5135564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78" name="Line 50"/>
          <p:cNvSpPr>
            <a:spLocks noChangeShapeType="1"/>
          </p:cNvSpPr>
          <p:nvPr/>
        </p:nvSpPr>
        <p:spPr bwMode="auto">
          <a:xfrm rot="19139961">
            <a:off x="7175501" y="5368925"/>
            <a:ext cx="1428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79" name="Line 51"/>
          <p:cNvSpPr>
            <a:spLocks noChangeShapeType="1"/>
          </p:cNvSpPr>
          <p:nvPr/>
        </p:nvSpPr>
        <p:spPr bwMode="auto">
          <a:xfrm rot="2963923">
            <a:off x="7176295" y="5366545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80" name="Line 52"/>
          <p:cNvSpPr>
            <a:spLocks noChangeShapeType="1"/>
          </p:cNvSpPr>
          <p:nvPr/>
        </p:nvSpPr>
        <p:spPr bwMode="auto">
          <a:xfrm rot="19139961">
            <a:off x="6937376" y="5318125"/>
            <a:ext cx="1428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81" name="Line 53"/>
          <p:cNvSpPr>
            <a:spLocks noChangeShapeType="1"/>
          </p:cNvSpPr>
          <p:nvPr/>
        </p:nvSpPr>
        <p:spPr bwMode="auto">
          <a:xfrm rot="2963923">
            <a:off x="6938170" y="5315745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82" name="Line 54"/>
          <p:cNvSpPr>
            <a:spLocks noChangeShapeType="1"/>
          </p:cNvSpPr>
          <p:nvPr/>
        </p:nvSpPr>
        <p:spPr bwMode="auto">
          <a:xfrm>
            <a:off x="7535863" y="5013325"/>
            <a:ext cx="0" cy="431800"/>
          </a:xfrm>
          <a:prstGeom prst="line">
            <a:avLst/>
          </a:prstGeom>
          <a:noFill/>
          <a:ln w="19050" cap="rnd">
            <a:solidFill>
              <a:srgbClr val="33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83" name="Line 55"/>
          <p:cNvSpPr>
            <a:spLocks noChangeShapeType="1"/>
          </p:cNvSpPr>
          <p:nvPr/>
        </p:nvSpPr>
        <p:spPr bwMode="auto">
          <a:xfrm>
            <a:off x="7751763" y="5013325"/>
            <a:ext cx="0" cy="431800"/>
          </a:xfrm>
          <a:prstGeom prst="line">
            <a:avLst/>
          </a:prstGeom>
          <a:noFill/>
          <a:ln w="19050" cap="rnd">
            <a:solidFill>
              <a:srgbClr val="33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84" name="Line 56"/>
          <p:cNvSpPr>
            <a:spLocks noChangeShapeType="1"/>
          </p:cNvSpPr>
          <p:nvPr/>
        </p:nvSpPr>
        <p:spPr bwMode="auto">
          <a:xfrm>
            <a:off x="7648575" y="5013325"/>
            <a:ext cx="0" cy="431800"/>
          </a:xfrm>
          <a:prstGeom prst="line">
            <a:avLst/>
          </a:prstGeom>
          <a:noFill/>
          <a:ln w="19050" cap="rnd">
            <a:solidFill>
              <a:srgbClr val="33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85" name="Line 57"/>
          <p:cNvSpPr>
            <a:spLocks noChangeShapeType="1"/>
          </p:cNvSpPr>
          <p:nvPr/>
        </p:nvSpPr>
        <p:spPr bwMode="auto">
          <a:xfrm rot="603034">
            <a:off x="7432675" y="5229225"/>
            <a:ext cx="31750" cy="215900"/>
          </a:xfrm>
          <a:prstGeom prst="line">
            <a:avLst/>
          </a:prstGeom>
          <a:noFill/>
          <a:ln w="19050" cap="rnd">
            <a:solidFill>
              <a:srgbClr val="33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86" name="Line 58"/>
          <p:cNvSpPr>
            <a:spLocks noChangeShapeType="1"/>
          </p:cNvSpPr>
          <p:nvPr/>
        </p:nvSpPr>
        <p:spPr bwMode="auto">
          <a:xfrm>
            <a:off x="7856538" y="5041901"/>
            <a:ext cx="0" cy="415925"/>
          </a:xfrm>
          <a:prstGeom prst="line">
            <a:avLst/>
          </a:prstGeom>
          <a:noFill/>
          <a:ln w="19050" cap="rnd">
            <a:solidFill>
              <a:srgbClr val="33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87" name="Line 59"/>
          <p:cNvSpPr>
            <a:spLocks noChangeShapeType="1"/>
          </p:cNvSpPr>
          <p:nvPr/>
        </p:nvSpPr>
        <p:spPr bwMode="auto">
          <a:xfrm>
            <a:off x="7967663" y="5108576"/>
            <a:ext cx="0" cy="246063"/>
          </a:xfrm>
          <a:prstGeom prst="line">
            <a:avLst/>
          </a:prstGeom>
          <a:noFill/>
          <a:ln w="19050" cap="rnd">
            <a:solidFill>
              <a:srgbClr val="33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88" name="Line 60"/>
          <p:cNvSpPr>
            <a:spLocks noChangeShapeType="1"/>
          </p:cNvSpPr>
          <p:nvPr/>
        </p:nvSpPr>
        <p:spPr bwMode="auto">
          <a:xfrm>
            <a:off x="8112125" y="4991101"/>
            <a:ext cx="0" cy="936625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89" name="Line 61"/>
          <p:cNvSpPr>
            <a:spLocks noChangeShapeType="1"/>
          </p:cNvSpPr>
          <p:nvPr/>
        </p:nvSpPr>
        <p:spPr bwMode="auto">
          <a:xfrm>
            <a:off x="7464425" y="5157788"/>
            <a:ext cx="0" cy="792162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90" name="Line 62"/>
          <p:cNvSpPr>
            <a:spLocks noChangeShapeType="1"/>
          </p:cNvSpPr>
          <p:nvPr/>
        </p:nvSpPr>
        <p:spPr bwMode="auto">
          <a:xfrm>
            <a:off x="6888163" y="5084764"/>
            <a:ext cx="0" cy="865187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91" name="Line 63"/>
          <p:cNvSpPr>
            <a:spLocks noChangeShapeType="1"/>
          </p:cNvSpPr>
          <p:nvPr/>
        </p:nvSpPr>
        <p:spPr bwMode="auto">
          <a:xfrm flipH="1">
            <a:off x="7204076" y="5518150"/>
            <a:ext cx="1008063" cy="287338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92" name="Line 64"/>
          <p:cNvSpPr>
            <a:spLocks noChangeShapeType="1"/>
          </p:cNvSpPr>
          <p:nvPr/>
        </p:nvSpPr>
        <p:spPr bwMode="auto">
          <a:xfrm flipH="1">
            <a:off x="7824788" y="6092825"/>
            <a:ext cx="431800" cy="0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93" name="Text Box 65"/>
          <p:cNvSpPr txBox="1">
            <a:spLocks noChangeArrowheads="1"/>
          </p:cNvSpPr>
          <p:nvPr/>
        </p:nvSpPr>
        <p:spPr bwMode="auto">
          <a:xfrm>
            <a:off x="8040689" y="5292725"/>
            <a:ext cx="223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distorted potentially ‘</a:t>
            </a:r>
            <a:r>
              <a:rPr lang="en-AU" altLang="en-US" sz="1600" i="1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healthy’</a:t>
            </a: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behaviour</a:t>
            </a:r>
          </a:p>
        </p:txBody>
      </p:sp>
      <p:sp>
        <p:nvSpPr>
          <p:cNvPr id="150594" name="Text Box 66"/>
          <p:cNvSpPr txBox="1">
            <a:spLocks noChangeArrowheads="1"/>
          </p:cNvSpPr>
          <p:nvPr/>
        </p:nvSpPr>
        <p:spPr bwMode="auto">
          <a:xfrm>
            <a:off x="8040688" y="5938839"/>
            <a:ext cx="23034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superimposed ‘</a:t>
            </a:r>
            <a:r>
              <a:rPr lang="en-AU" altLang="en-US" sz="1600" i="1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unhealthy’</a:t>
            </a: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behaviour</a:t>
            </a:r>
          </a:p>
        </p:txBody>
      </p:sp>
      <p:sp>
        <p:nvSpPr>
          <p:cNvPr id="150595" name="Text Box 67"/>
          <p:cNvSpPr txBox="1">
            <a:spLocks noChangeArrowheads="1"/>
          </p:cNvSpPr>
          <p:nvPr/>
        </p:nvSpPr>
        <p:spPr bwMode="auto">
          <a:xfrm>
            <a:off x="5951538" y="4935539"/>
            <a:ext cx="10080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selves</a:t>
            </a:r>
          </a:p>
        </p:txBody>
      </p:sp>
      <p:sp>
        <p:nvSpPr>
          <p:cNvPr id="150596" name="Text Box 68"/>
          <p:cNvSpPr txBox="1">
            <a:spLocks noChangeArrowheads="1"/>
          </p:cNvSpPr>
          <p:nvPr/>
        </p:nvSpPr>
        <p:spPr bwMode="auto">
          <a:xfrm>
            <a:off x="1847851" y="4416426"/>
            <a:ext cx="18002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1800" b="1" u="sng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1800" b="1" i="1" u="sng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‘healthy’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spontaneous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present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empowered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loving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 action</a:t>
            </a:r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auto">
          <a:xfrm>
            <a:off x="3790951" y="4416425"/>
            <a:ext cx="2233613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1800" b="1" u="sng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Maladaptive </a:t>
            </a:r>
            <a:r>
              <a:rPr lang="en-AU" altLang="en-US" sz="1800" b="1" i="1" u="sng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compensatory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patterned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past/future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unaware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disempowered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fearful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AU" altLang="en-US" sz="160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acting-out/postponing </a:t>
            </a:r>
          </a:p>
        </p:txBody>
      </p:sp>
      <p:sp>
        <p:nvSpPr>
          <p:cNvPr id="150598" name="Oval 70"/>
          <p:cNvSpPr>
            <a:spLocks noChangeArrowheads="1"/>
          </p:cNvSpPr>
          <p:nvPr/>
        </p:nvSpPr>
        <p:spPr bwMode="auto">
          <a:xfrm rot="17962023">
            <a:off x="4951413" y="1606551"/>
            <a:ext cx="1439863" cy="360362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99" name="Line 71"/>
          <p:cNvSpPr>
            <a:spLocks noChangeShapeType="1"/>
          </p:cNvSpPr>
          <p:nvPr/>
        </p:nvSpPr>
        <p:spPr bwMode="auto">
          <a:xfrm rot="19379824" flipH="1">
            <a:off x="5159376" y="1868489"/>
            <a:ext cx="576263" cy="287337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00" name="Line 72"/>
          <p:cNvSpPr>
            <a:spLocks noChangeShapeType="1"/>
          </p:cNvSpPr>
          <p:nvPr/>
        </p:nvSpPr>
        <p:spPr bwMode="auto">
          <a:xfrm rot="19408100" flipH="1">
            <a:off x="5307014" y="1957388"/>
            <a:ext cx="566737" cy="239712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01" name="Line 73"/>
          <p:cNvSpPr>
            <a:spLocks noChangeShapeType="1"/>
          </p:cNvSpPr>
          <p:nvPr/>
        </p:nvSpPr>
        <p:spPr bwMode="auto">
          <a:xfrm rot="19387807" flipH="1">
            <a:off x="5159375" y="1916114"/>
            <a:ext cx="660400" cy="320675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02" name="Oval 74"/>
          <p:cNvSpPr>
            <a:spLocks noChangeArrowheads="1"/>
          </p:cNvSpPr>
          <p:nvPr/>
        </p:nvSpPr>
        <p:spPr bwMode="auto">
          <a:xfrm rot="20598008">
            <a:off x="8842376" y="3651250"/>
            <a:ext cx="1223963" cy="503238"/>
          </a:xfrm>
          <a:prstGeom prst="ellips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03" name="Line 75"/>
          <p:cNvSpPr>
            <a:spLocks noChangeShapeType="1"/>
          </p:cNvSpPr>
          <p:nvPr/>
        </p:nvSpPr>
        <p:spPr bwMode="auto">
          <a:xfrm rot="18224654">
            <a:off x="9138445" y="3923508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04" name="Line 76"/>
          <p:cNvSpPr>
            <a:spLocks noChangeShapeType="1"/>
          </p:cNvSpPr>
          <p:nvPr/>
        </p:nvSpPr>
        <p:spPr bwMode="auto">
          <a:xfrm rot="1951973">
            <a:off x="9140826" y="3919539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05" name="Line 77"/>
          <p:cNvSpPr>
            <a:spLocks noChangeShapeType="1"/>
          </p:cNvSpPr>
          <p:nvPr/>
        </p:nvSpPr>
        <p:spPr bwMode="auto">
          <a:xfrm rot="17749851">
            <a:off x="9330532" y="3925094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06" name="Line 78"/>
          <p:cNvSpPr>
            <a:spLocks noChangeShapeType="1"/>
          </p:cNvSpPr>
          <p:nvPr/>
        </p:nvSpPr>
        <p:spPr bwMode="auto">
          <a:xfrm rot="1731809">
            <a:off x="9332914" y="3921125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07" name="Line 79"/>
          <p:cNvSpPr>
            <a:spLocks noChangeShapeType="1"/>
          </p:cNvSpPr>
          <p:nvPr/>
        </p:nvSpPr>
        <p:spPr bwMode="auto">
          <a:xfrm rot="1909534">
            <a:off x="9078914" y="4114800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08" name="Line 80"/>
          <p:cNvSpPr>
            <a:spLocks noChangeShapeType="1"/>
          </p:cNvSpPr>
          <p:nvPr/>
        </p:nvSpPr>
        <p:spPr bwMode="auto">
          <a:xfrm rot="7456959">
            <a:off x="9079707" y="4112419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09" name="Line 81"/>
          <p:cNvSpPr>
            <a:spLocks noChangeShapeType="1"/>
          </p:cNvSpPr>
          <p:nvPr/>
        </p:nvSpPr>
        <p:spPr bwMode="auto">
          <a:xfrm rot="18224654">
            <a:off x="9230520" y="4067970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10" name="Line 82"/>
          <p:cNvSpPr>
            <a:spLocks noChangeShapeType="1"/>
          </p:cNvSpPr>
          <p:nvPr/>
        </p:nvSpPr>
        <p:spPr bwMode="auto">
          <a:xfrm rot="1951973">
            <a:off x="9232901" y="4064000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11" name="Line 83"/>
          <p:cNvSpPr>
            <a:spLocks noChangeShapeType="1"/>
          </p:cNvSpPr>
          <p:nvPr/>
        </p:nvSpPr>
        <p:spPr bwMode="auto">
          <a:xfrm rot="18224654">
            <a:off x="8963820" y="3988595"/>
            <a:ext cx="14287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12" name="Line 84"/>
          <p:cNvSpPr>
            <a:spLocks noChangeShapeType="1"/>
          </p:cNvSpPr>
          <p:nvPr/>
        </p:nvSpPr>
        <p:spPr bwMode="auto">
          <a:xfrm rot="1951973">
            <a:off x="8966201" y="3984625"/>
            <a:ext cx="14287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053" name="Freeform 85" descr="Parchment"/>
          <p:cNvSpPr>
            <a:spLocks/>
          </p:cNvSpPr>
          <p:nvPr/>
        </p:nvSpPr>
        <p:spPr bwMode="auto">
          <a:xfrm rot="19415203">
            <a:off x="5457826" y="1200150"/>
            <a:ext cx="809625" cy="641350"/>
          </a:xfrm>
          <a:custGeom>
            <a:avLst/>
            <a:gdLst>
              <a:gd name="T0" fmla="*/ 2147483647 w 510"/>
              <a:gd name="T1" fmla="*/ 2147483647 h 342"/>
              <a:gd name="T2" fmla="*/ 2147483647 w 510"/>
              <a:gd name="T3" fmla="*/ 2147483647 h 342"/>
              <a:gd name="T4" fmla="*/ 2147483647 w 510"/>
              <a:gd name="T5" fmla="*/ 2147483647 h 342"/>
              <a:gd name="T6" fmla="*/ 2147483647 w 510"/>
              <a:gd name="T7" fmla="*/ 2147483647 h 342"/>
              <a:gd name="T8" fmla="*/ 2147483647 w 510"/>
              <a:gd name="T9" fmla="*/ 2147483647 h 342"/>
              <a:gd name="T10" fmla="*/ 2147483647 w 510"/>
              <a:gd name="T11" fmla="*/ 2147483647 h 342"/>
              <a:gd name="T12" fmla="*/ 2147483647 w 510"/>
              <a:gd name="T13" fmla="*/ 2147483647 h 342"/>
              <a:gd name="T14" fmla="*/ 2147483647 w 510"/>
              <a:gd name="T15" fmla="*/ 2147483647 h 342"/>
              <a:gd name="T16" fmla="*/ 2147483647 w 510"/>
              <a:gd name="T17" fmla="*/ 2147483647 h 342"/>
              <a:gd name="T18" fmla="*/ 2147483647 w 510"/>
              <a:gd name="T19" fmla="*/ 2147483647 h 342"/>
              <a:gd name="T20" fmla="*/ 2147483647 w 510"/>
              <a:gd name="T21" fmla="*/ 2147483647 h 342"/>
              <a:gd name="T22" fmla="*/ 2147483647 w 510"/>
              <a:gd name="T23" fmla="*/ 0 h 342"/>
              <a:gd name="T24" fmla="*/ 2147483647 w 510"/>
              <a:gd name="T25" fmla="*/ 2147483647 h 342"/>
              <a:gd name="T26" fmla="*/ 2147483647 w 510"/>
              <a:gd name="T27" fmla="*/ 2147483647 h 342"/>
              <a:gd name="T28" fmla="*/ 2147483647 w 510"/>
              <a:gd name="T29" fmla="*/ 2147483647 h 342"/>
              <a:gd name="T30" fmla="*/ 2147483647 w 510"/>
              <a:gd name="T31" fmla="*/ 2147483647 h 342"/>
              <a:gd name="T32" fmla="*/ 2147483647 w 510"/>
              <a:gd name="T33" fmla="*/ 2147483647 h 342"/>
              <a:gd name="T34" fmla="*/ 2147483647 w 510"/>
              <a:gd name="T35" fmla="*/ 2147483647 h 342"/>
              <a:gd name="T36" fmla="*/ 2147483647 w 510"/>
              <a:gd name="T37" fmla="*/ 2147483647 h 342"/>
              <a:gd name="T38" fmla="*/ 2147483647 w 510"/>
              <a:gd name="T39" fmla="*/ 2147483647 h 342"/>
              <a:gd name="T40" fmla="*/ 2147483647 w 510"/>
              <a:gd name="T41" fmla="*/ 2147483647 h 342"/>
              <a:gd name="T42" fmla="*/ 2147483647 w 510"/>
              <a:gd name="T43" fmla="*/ 2147483647 h 342"/>
              <a:gd name="T44" fmla="*/ 2147483647 w 510"/>
              <a:gd name="T45" fmla="*/ 2147483647 h 342"/>
              <a:gd name="T46" fmla="*/ 2147483647 w 510"/>
              <a:gd name="T47" fmla="*/ 2147483647 h 342"/>
              <a:gd name="T48" fmla="*/ 2147483647 w 510"/>
              <a:gd name="T49" fmla="*/ 2147483647 h 342"/>
              <a:gd name="T50" fmla="*/ 2147483647 w 510"/>
              <a:gd name="T51" fmla="*/ 2147483647 h 342"/>
              <a:gd name="T52" fmla="*/ 2147483647 w 510"/>
              <a:gd name="T53" fmla="*/ 2147483647 h 342"/>
              <a:gd name="T54" fmla="*/ 2147483647 w 510"/>
              <a:gd name="T55" fmla="*/ 2147483647 h 342"/>
              <a:gd name="T56" fmla="*/ 2147483647 w 510"/>
              <a:gd name="T57" fmla="*/ 2147483647 h 342"/>
              <a:gd name="T58" fmla="*/ 2147483647 w 510"/>
              <a:gd name="T59" fmla="*/ 2147483647 h 342"/>
              <a:gd name="T60" fmla="*/ 2147483647 w 510"/>
              <a:gd name="T61" fmla="*/ 2147483647 h 342"/>
              <a:gd name="T62" fmla="*/ 2147483647 w 510"/>
              <a:gd name="T63" fmla="*/ 2147483647 h 342"/>
              <a:gd name="T64" fmla="*/ 2147483647 w 510"/>
              <a:gd name="T65" fmla="*/ 2147483647 h 342"/>
              <a:gd name="T66" fmla="*/ 2147483647 w 510"/>
              <a:gd name="T67" fmla="*/ 2147483647 h 342"/>
              <a:gd name="T68" fmla="*/ 2147483647 w 510"/>
              <a:gd name="T69" fmla="*/ 2147483647 h 342"/>
              <a:gd name="T70" fmla="*/ 2147483647 w 510"/>
              <a:gd name="T71" fmla="*/ 2147483647 h 342"/>
              <a:gd name="T72" fmla="*/ 2147483647 w 510"/>
              <a:gd name="T73" fmla="*/ 2147483647 h 342"/>
              <a:gd name="T74" fmla="*/ 2147483647 w 510"/>
              <a:gd name="T75" fmla="*/ 2147483647 h 342"/>
              <a:gd name="T76" fmla="*/ 2147483647 w 510"/>
              <a:gd name="T77" fmla="*/ 2147483647 h 342"/>
              <a:gd name="T78" fmla="*/ 2147483647 w 510"/>
              <a:gd name="T79" fmla="*/ 2147483647 h 34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10"/>
              <a:gd name="T121" fmla="*/ 0 h 342"/>
              <a:gd name="T122" fmla="*/ 510 w 510"/>
              <a:gd name="T123" fmla="*/ 342 h 34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10" h="342">
                <a:moveTo>
                  <a:pt x="15" y="103"/>
                </a:moveTo>
                <a:cubicBezTo>
                  <a:pt x="28" y="100"/>
                  <a:pt x="40" y="90"/>
                  <a:pt x="53" y="87"/>
                </a:cubicBezTo>
                <a:cubicBezTo>
                  <a:pt x="65" y="81"/>
                  <a:pt x="59" y="83"/>
                  <a:pt x="68" y="81"/>
                </a:cubicBezTo>
                <a:cubicBezTo>
                  <a:pt x="75" y="75"/>
                  <a:pt x="87" y="70"/>
                  <a:pt x="96" y="69"/>
                </a:cubicBezTo>
                <a:cubicBezTo>
                  <a:pt x="105" y="66"/>
                  <a:pt x="113" y="62"/>
                  <a:pt x="122" y="60"/>
                </a:cubicBezTo>
                <a:cubicBezTo>
                  <a:pt x="128" y="57"/>
                  <a:pt x="133" y="55"/>
                  <a:pt x="140" y="54"/>
                </a:cubicBezTo>
                <a:cubicBezTo>
                  <a:pt x="150" y="49"/>
                  <a:pt x="160" y="44"/>
                  <a:pt x="171" y="42"/>
                </a:cubicBezTo>
                <a:cubicBezTo>
                  <a:pt x="187" y="36"/>
                  <a:pt x="204" y="34"/>
                  <a:pt x="221" y="33"/>
                </a:cubicBezTo>
                <a:cubicBezTo>
                  <a:pt x="234" y="30"/>
                  <a:pt x="247" y="28"/>
                  <a:pt x="260" y="27"/>
                </a:cubicBezTo>
                <a:cubicBezTo>
                  <a:pt x="270" y="24"/>
                  <a:pt x="281" y="23"/>
                  <a:pt x="291" y="21"/>
                </a:cubicBezTo>
                <a:cubicBezTo>
                  <a:pt x="305" y="16"/>
                  <a:pt x="320" y="8"/>
                  <a:pt x="335" y="6"/>
                </a:cubicBezTo>
                <a:cubicBezTo>
                  <a:pt x="346" y="1"/>
                  <a:pt x="357" y="1"/>
                  <a:pt x="369" y="0"/>
                </a:cubicBezTo>
                <a:cubicBezTo>
                  <a:pt x="398" y="1"/>
                  <a:pt x="426" y="1"/>
                  <a:pt x="455" y="4"/>
                </a:cubicBezTo>
                <a:cubicBezTo>
                  <a:pt x="464" y="8"/>
                  <a:pt x="474" y="8"/>
                  <a:pt x="483" y="12"/>
                </a:cubicBezTo>
                <a:cubicBezTo>
                  <a:pt x="490" y="15"/>
                  <a:pt x="494" y="21"/>
                  <a:pt x="500" y="25"/>
                </a:cubicBezTo>
                <a:cubicBezTo>
                  <a:pt x="504" y="32"/>
                  <a:pt x="508" y="36"/>
                  <a:pt x="510" y="45"/>
                </a:cubicBezTo>
                <a:cubicBezTo>
                  <a:pt x="510" y="59"/>
                  <a:pt x="510" y="72"/>
                  <a:pt x="506" y="85"/>
                </a:cubicBezTo>
                <a:cubicBezTo>
                  <a:pt x="496" y="114"/>
                  <a:pt x="461" y="131"/>
                  <a:pt x="438" y="148"/>
                </a:cubicBezTo>
                <a:cubicBezTo>
                  <a:pt x="428" y="155"/>
                  <a:pt x="420" y="167"/>
                  <a:pt x="408" y="169"/>
                </a:cubicBezTo>
                <a:cubicBezTo>
                  <a:pt x="401" y="180"/>
                  <a:pt x="387" y="186"/>
                  <a:pt x="377" y="193"/>
                </a:cubicBezTo>
                <a:cubicBezTo>
                  <a:pt x="359" y="206"/>
                  <a:pt x="338" y="227"/>
                  <a:pt x="315" y="232"/>
                </a:cubicBezTo>
                <a:cubicBezTo>
                  <a:pt x="309" y="235"/>
                  <a:pt x="303" y="237"/>
                  <a:pt x="297" y="240"/>
                </a:cubicBezTo>
                <a:cubicBezTo>
                  <a:pt x="283" y="248"/>
                  <a:pt x="268" y="265"/>
                  <a:pt x="252" y="268"/>
                </a:cubicBezTo>
                <a:cubicBezTo>
                  <a:pt x="245" y="273"/>
                  <a:pt x="236" y="279"/>
                  <a:pt x="228" y="280"/>
                </a:cubicBezTo>
                <a:cubicBezTo>
                  <a:pt x="223" y="284"/>
                  <a:pt x="219" y="285"/>
                  <a:pt x="213" y="286"/>
                </a:cubicBezTo>
                <a:cubicBezTo>
                  <a:pt x="208" y="290"/>
                  <a:pt x="201" y="294"/>
                  <a:pt x="195" y="295"/>
                </a:cubicBezTo>
                <a:cubicBezTo>
                  <a:pt x="181" y="306"/>
                  <a:pt x="152" y="331"/>
                  <a:pt x="135" y="334"/>
                </a:cubicBezTo>
                <a:cubicBezTo>
                  <a:pt x="130" y="336"/>
                  <a:pt x="126" y="339"/>
                  <a:pt x="122" y="342"/>
                </a:cubicBezTo>
                <a:cubicBezTo>
                  <a:pt x="110" y="337"/>
                  <a:pt x="115" y="313"/>
                  <a:pt x="108" y="303"/>
                </a:cubicBezTo>
                <a:cubicBezTo>
                  <a:pt x="107" y="296"/>
                  <a:pt x="105" y="288"/>
                  <a:pt x="101" y="282"/>
                </a:cubicBezTo>
                <a:cubicBezTo>
                  <a:pt x="98" y="264"/>
                  <a:pt x="101" y="270"/>
                  <a:pt x="96" y="261"/>
                </a:cubicBezTo>
                <a:cubicBezTo>
                  <a:pt x="95" y="255"/>
                  <a:pt x="93" y="252"/>
                  <a:pt x="90" y="247"/>
                </a:cubicBezTo>
                <a:cubicBezTo>
                  <a:pt x="89" y="240"/>
                  <a:pt x="88" y="236"/>
                  <a:pt x="84" y="231"/>
                </a:cubicBezTo>
                <a:cubicBezTo>
                  <a:pt x="81" y="217"/>
                  <a:pt x="70" y="206"/>
                  <a:pt x="60" y="196"/>
                </a:cubicBezTo>
                <a:cubicBezTo>
                  <a:pt x="59" y="189"/>
                  <a:pt x="58" y="187"/>
                  <a:pt x="53" y="183"/>
                </a:cubicBezTo>
                <a:cubicBezTo>
                  <a:pt x="49" y="170"/>
                  <a:pt x="37" y="150"/>
                  <a:pt x="26" y="141"/>
                </a:cubicBezTo>
                <a:cubicBezTo>
                  <a:pt x="21" y="133"/>
                  <a:pt x="11" y="122"/>
                  <a:pt x="3" y="117"/>
                </a:cubicBezTo>
                <a:cubicBezTo>
                  <a:pt x="1" y="109"/>
                  <a:pt x="0" y="110"/>
                  <a:pt x="11" y="105"/>
                </a:cubicBezTo>
                <a:cubicBezTo>
                  <a:pt x="14" y="104"/>
                  <a:pt x="20" y="102"/>
                  <a:pt x="20" y="102"/>
                </a:cubicBezTo>
                <a:cubicBezTo>
                  <a:pt x="20" y="102"/>
                  <a:pt x="17" y="103"/>
                  <a:pt x="15" y="103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14" name="Oval 86"/>
          <p:cNvSpPr>
            <a:spLocks noChangeArrowheads="1"/>
          </p:cNvSpPr>
          <p:nvPr/>
        </p:nvSpPr>
        <p:spPr bwMode="auto">
          <a:xfrm>
            <a:off x="4654550" y="1700214"/>
            <a:ext cx="1441450" cy="1366837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15" name="AutoShape 87"/>
          <p:cNvSpPr>
            <a:spLocks noChangeArrowheads="1"/>
          </p:cNvSpPr>
          <p:nvPr/>
        </p:nvSpPr>
        <p:spPr bwMode="auto">
          <a:xfrm>
            <a:off x="6167438" y="2133600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6E0000"/>
          </a:solidFill>
          <a:ln w="9525">
            <a:solidFill>
              <a:srgbClr val="6E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056" name="Freeform 88" descr="Parchment"/>
          <p:cNvSpPr>
            <a:spLocks/>
          </p:cNvSpPr>
          <p:nvPr/>
        </p:nvSpPr>
        <p:spPr bwMode="auto">
          <a:xfrm>
            <a:off x="9509125" y="3556000"/>
            <a:ext cx="711200" cy="611188"/>
          </a:xfrm>
          <a:custGeom>
            <a:avLst/>
            <a:gdLst>
              <a:gd name="T0" fmla="*/ 2147483647 w 448"/>
              <a:gd name="T1" fmla="*/ 2147483647 h 385"/>
              <a:gd name="T2" fmla="*/ 2147483647 w 448"/>
              <a:gd name="T3" fmla="*/ 2147483647 h 385"/>
              <a:gd name="T4" fmla="*/ 2147483647 w 448"/>
              <a:gd name="T5" fmla="*/ 2147483647 h 385"/>
              <a:gd name="T6" fmla="*/ 2147483647 w 448"/>
              <a:gd name="T7" fmla="*/ 2147483647 h 385"/>
              <a:gd name="T8" fmla="*/ 2147483647 w 448"/>
              <a:gd name="T9" fmla="*/ 2147483647 h 385"/>
              <a:gd name="T10" fmla="*/ 2147483647 w 448"/>
              <a:gd name="T11" fmla="*/ 2147483647 h 385"/>
              <a:gd name="T12" fmla="*/ 2147483647 w 448"/>
              <a:gd name="T13" fmla="*/ 2147483647 h 385"/>
              <a:gd name="T14" fmla="*/ 2147483647 w 448"/>
              <a:gd name="T15" fmla="*/ 2147483647 h 385"/>
              <a:gd name="T16" fmla="*/ 2147483647 w 448"/>
              <a:gd name="T17" fmla="*/ 2147483647 h 385"/>
              <a:gd name="T18" fmla="*/ 2147483647 w 448"/>
              <a:gd name="T19" fmla="*/ 2147483647 h 385"/>
              <a:gd name="T20" fmla="*/ 0 w 448"/>
              <a:gd name="T21" fmla="*/ 2147483647 h 385"/>
              <a:gd name="T22" fmla="*/ 2147483647 w 448"/>
              <a:gd name="T23" fmla="*/ 2147483647 h 385"/>
              <a:gd name="T24" fmla="*/ 2147483647 w 448"/>
              <a:gd name="T25" fmla="*/ 2147483647 h 385"/>
              <a:gd name="T26" fmla="*/ 2147483647 w 448"/>
              <a:gd name="T27" fmla="*/ 2147483647 h 385"/>
              <a:gd name="T28" fmla="*/ 2147483647 w 448"/>
              <a:gd name="T29" fmla="*/ 0 h 385"/>
              <a:gd name="T30" fmla="*/ 2147483647 w 448"/>
              <a:gd name="T31" fmla="*/ 2147483647 h 385"/>
              <a:gd name="T32" fmla="*/ 2147483647 w 448"/>
              <a:gd name="T33" fmla="*/ 2147483647 h 385"/>
              <a:gd name="T34" fmla="*/ 2147483647 w 448"/>
              <a:gd name="T35" fmla="*/ 2147483647 h 385"/>
              <a:gd name="T36" fmla="*/ 2147483647 w 448"/>
              <a:gd name="T37" fmla="*/ 2147483647 h 385"/>
              <a:gd name="T38" fmla="*/ 2147483647 w 448"/>
              <a:gd name="T39" fmla="*/ 2147483647 h 385"/>
              <a:gd name="T40" fmla="*/ 2147483647 w 448"/>
              <a:gd name="T41" fmla="*/ 2147483647 h 385"/>
              <a:gd name="T42" fmla="*/ 2147483647 w 448"/>
              <a:gd name="T43" fmla="*/ 2147483647 h 385"/>
              <a:gd name="T44" fmla="*/ 2147483647 w 448"/>
              <a:gd name="T45" fmla="*/ 2147483647 h 385"/>
              <a:gd name="T46" fmla="*/ 2147483647 w 448"/>
              <a:gd name="T47" fmla="*/ 2147483647 h 385"/>
              <a:gd name="T48" fmla="*/ 2147483647 w 448"/>
              <a:gd name="T49" fmla="*/ 2147483647 h 385"/>
              <a:gd name="T50" fmla="*/ 2147483647 w 448"/>
              <a:gd name="T51" fmla="*/ 2147483647 h 385"/>
              <a:gd name="T52" fmla="*/ 2147483647 w 448"/>
              <a:gd name="T53" fmla="*/ 2147483647 h 385"/>
              <a:gd name="T54" fmla="*/ 2147483647 w 448"/>
              <a:gd name="T55" fmla="*/ 2147483647 h 385"/>
              <a:gd name="T56" fmla="*/ 2147483647 w 448"/>
              <a:gd name="T57" fmla="*/ 2147483647 h 385"/>
              <a:gd name="T58" fmla="*/ 2147483647 w 448"/>
              <a:gd name="T59" fmla="*/ 2147483647 h 385"/>
              <a:gd name="T60" fmla="*/ 2147483647 w 448"/>
              <a:gd name="T61" fmla="*/ 2147483647 h 385"/>
              <a:gd name="T62" fmla="*/ 2147483647 w 448"/>
              <a:gd name="T63" fmla="*/ 2147483647 h 385"/>
              <a:gd name="T64" fmla="*/ 2147483647 w 448"/>
              <a:gd name="T65" fmla="*/ 2147483647 h 385"/>
              <a:gd name="T66" fmla="*/ 2147483647 w 448"/>
              <a:gd name="T67" fmla="*/ 2147483647 h 385"/>
              <a:gd name="T68" fmla="*/ 2147483647 w 448"/>
              <a:gd name="T69" fmla="*/ 2147483647 h 385"/>
              <a:gd name="T70" fmla="*/ 2147483647 w 448"/>
              <a:gd name="T71" fmla="*/ 2147483647 h 385"/>
              <a:gd name="T72" fmla="*/ 2147483647 w 448"/>
              <a:gd name="T73" fmla="*/ 2147483647 h 385"/>
              <a:gd name="T74" fmla="*/ 2147483647 w 448"/>
              <a:gd name="T75" fmla="*/ 2147483647 h 385"/>
              <a:gd name="T76" fmla="*/ 2147483647 w 448"/>
              <a:gd name="T77" fmla="*/ 2147483647 h 3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48"/>
              <a:gd name="T118" fmla="*/ 0 h 385"/>
              <a:gd name="T119" fmla="*/ 448 w 448"/>
              <a:gd name="T120" fmla="*/ 385 h 38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48" h="385">
                <a:moveTo>
                  <a:pt x="1" y="385"/>
                </a:moveTo>
                <a:cubicBezTo>
                  <a:pt x="0" y="379"/>
                  <a:pt x="0" y="375"/>
                  <a:pt x="3" y="369"/>
                </a:cubicBezTo>
                <a:cubicBezTo>
                  <a:pt x="4" y="362"/>
                  <a:pt x="6" y="355"/>
                  <a:pt x="9" y="349"/>
                </a:cubicBezTo>
                <a:cubicBezTo>
                  <a:pt x="11" y="338"/>
                  <a:pt x="13" y="325"/>
                  <a:pt x="18" y="315"/>
                </a:cubicBezTo>
                <a:cubicBezTo>
                  <a:pt x="19" y="309"/>
                  <a:pt x="21" y="303"/>
                  <a:pt x="24" y="297"/>
                </a:cubicBezTo>
                <a:cubicBezTo>
                  <a:pt x="26" y="289"/>
                  <a:pt x="28" y="283"/>
                  <a:pt x="33" y="276"/>
                </a:cubicBezTo>
                <a:cubicBezTo>
                  <a:pt x="35" y="251"/>
                  <a:pt x="32" y="226"/>
                  <a:pt x="30" y="201"/>
                </a:cubicBezTo>
                <a:cubicBezTo>
                  <a:pt x="29" y="174"/>
                  <a:pt x="37" y="144"/>
                  <a:pt x="25" y="120"/>
                </a:cubicBezTo>
                <a:cubicBezTo>
                  <a:pt x="24" y="107"/>
                  <a:pt x="21" y="92"/>
                  <a:pt x="13" y="81"/>
                </a:cubicBezTo>
                <a:cubicBezTo>
                  <a:pt x="12" y="74"/>
                  <a:pt x="10" y="70"/>
                  <a:pt x="7" y="64"/>
                </a:cubicBezTo>
                <a:cubicBezTo>
                  <a:pt x="5" y="55"/>
                  <a:pt x="2" y="46"/>
                  <a:pt x="0" y="37"/>
                </a:cubicBezTo>
                <a:cubicBezTo>
                  <a:pt x="4" y="32"/>
                  <a:pt x="6" y="31"/>
                  <a:pt x="12" y="30"/>
                </a:cubicBezTo>
                <a:cubicBezTo>
                  <a:pt x="25" y="24"/>
                  <a:pt x="18" y="25"/>
                  <a:pt x="31" y="24"/>
                </a:cubicBezTo>
                <a:cubicBezTo>
                  <a:pt x="67" y="12"/>
                  <a:pt x="106" y="9"/>
                  <a:pt x="144" y="6"/>
                </a:cubicBezTo>
                <a:cubicBezTo>
                  <a:pt x="153" y="2"/>
                  <a:pt x="165" y="1"/>
                  <a:pt x="175" y="0"/>
                </a:cubicBezTo>
                <a:cubicBezTo>
                  <a:pt x="221" y="4"/>
                  <a:pt x="266" y="7"/>
                  <a:pt x="312" y="9"/>
                </a:cubicBezTo>
                <a:cubicBezTo>
                  <a:pt x="330" y="12"/>
                  <a:pt x="349" y="15"/>
                  <a:pt x="367" y="16"/>
                </a:cubicBezTo>
                <a:cubicBezTo>
                  <a:pt x="394" y="31"/>
                  <a:pt x="432" y="33"/>
                  <a:pt x="448" y="64"/>
                </a:cubicBezTo>
                <a:cubicBezTo>
                  <a:pt x="447" y="82"/>
                  <a:pt x="443" y="131"/>
                  <a:pt x="429" y="142"/>
                </a:cubicBezTo>
                <a:cubicBezTo>
                  <a:pt x="426" y="151"/>
                  <a:pt x="421" y="161"/>
                  <a:pt x="415" y="169"/>
                </a:cubicBezTo>
                <a:cubicBezTo>
                  <a:pt x="413" y="177"/>
                  <a:pt x="409" y="185"/>
                  <a:pt x="402" y="190"/>
                </a:cubicBezTo>
                <a:cubicBezTo>
                  <a:pt x="399" y="196"/>
                  <a:pt x="397" y="198"/>
                  <a:pt x="391" y="202"/>
                </a:cubicBezTo>
                <a:cubicBezTo>
                  <a:pt x="387" y="208"/>
                  <a:pt x="377" y="219"/>
                  <a:pt x="370" y="220"/>
                </a:cubicBezTo>
                <a:cubicBezTo>
                  <a:pt x="357" y="242"/>
                  <a:pt x="327" y="256"/>
                  <a:pt x="306" y="270"/>
                </a:cubicBezTo>
                <a:cubicBezTo>
                  <a:pt x="297" y="276"/>
                  <a:pt x="290" y="284"/>
                  <a:pt x="280" y="286"/>
                </a:cubicBezTo>
                <a:cubicBezTo>
                  <a:pt x="274" y="290"/>
                  <a:pt x="269" y="294"/>
                  <a:pt x="262" y="295"/>
                </a:cubicBezTo>
                <a:cubicBezTo>
                  <a:pt x="250" y="301"/>
                  <a:pt x="256" y="299"/>
                  <a:pt x="247" y="301"/>
                </a:cubicBezTo>
                <a:cubicBezTo>
                  <a:pt x="242" y="305"/>
                  <a:pt x="235" y="309"/>
                  <a:pt x="229" y="310"/>
                </a:cubicBezTo>
                <a:cubicBezTo>
                  <a:pt x="219" y="315"/>
                  <a:pt x="207" y="323"/>
                  <a:pt x="196" y="325"/>
                </a:cubicBezTo>
                <a:cubicBezTo>
                  <a:pt x="191" y="328"/>
                  <a:pt x="187" y="330"/>
                  <a:pt x="181" y="331"/>
                </a:cubicBezTo>
                <a:cubicBezTo>
                  <a:pt x="175" y="335"/>
                  <a:pt x="169" y="339"/>
                  <a:pt x="162" y="340"/>
                </a:cubicBezTo>
                <a:cubicBezTo>
                  <a:pt x="157" y="342"/>
                  <a:pt x="154" y="345"/>
                  <a:pt x="148" y="346"/>
                </a:cubicBezTo>
                <a:cubicBezTo>
                  <a:pt x="142" y="349"/>
                  <a:pt x="136" y="351"/>
                  <a:pt x="130" y="352"/>
                </a:cubicBezTo>
                <a:cubicBezTo>
                  <a:pt x="124" y="355"/>
                  <a:pt x="118" y="357"/>
                  <a:pt x="112" y="358"/>
                </a:cubicBezTo>
                <a:cubicBezTo>
                  <a:pt x="100" y="364"/>
                  <a:pt x="106" y="362"/>
                  <a:pt x="97" y="364"/>
                </a:cubicBezTo>
                <a:cubicBezTo>
                  <a:pt x="91" y="368"/>
                  <a:pt x="86" y="369"/>
                  <a:pt x="79" y="370"/>
                </a:cubicBezTo>
                <a:cubicBezTo>
                  <a:pt x="70" y="375"/>
                  <a:pt x="56" y="375"/>
                  <a:pt x="46" y="376"/>
                </a:cubicBezTo>
                <a:cubicBezTo>
                  <a:pt x="35" y="380"/>
                  <a:pt x="23" y="381"/>
                  <a:pt x="12" y="382"/>
                </a:cubicBezTo>
                <a:cubicBezTo>
                  <a:pt x="2" y="384"/>
                  <a:pt x="6" y="383"/>
                  <a:pt x="1" y="385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17" name="Oval 89"/>
          <p:cNvSpPr>
            <a:spLocks noChangeArrowheads="1"/>
          </p:cNvSpPr>
          <p:nvPr/>
        </p:nvSpPr>
        <p:spPr bwMode="auto">
          <a:xfrm>
            <a:off x="8110538" y="3213100"/>
            <a:ext cx="1441450" cy="1366838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18" name="Oval 90"/>
          <p:cNvSpPr>
            <a:spLocks noChangeArrowheads="1"/>
          </p:cNvSpPr>
          <p:nvPr/>
        </p:nvSpPr>
        <p:spPr bwMode="auto">
          <a:xfrm rot="20143646">
            <a:off x="8688388" y="3389313"/>
            <a:ext cx="1439862" cy="360362"/>
          </a:xfrm>
          <a:prstGeom prst="ellips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19" name="Oval 91"/>
          <p:cNvSpPr>
            <a:spLocks noChangeArrowheads="1"/>
          </p:cNvSpPr>
          <p:nvPr/>
        </p:nvSpPr>
        <p:spPr bwMode="auto">
          <a:xfrm>
            <a:off x="9577389" y="3535364"/>
            <a:ext cx="71437" cy="71437"/>
          </a:xfrm>
          <a:prstGeom prst="ellipse">
            <a:avLst/>
          </a:prstGeom>
          <a:solidFill>
            <a:srgbClr val="6E0000"/>
          </a:solidFill>
          <a:ln w="9525">
            <a:solidFill>
              <a:srgbClr val="6E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20" name="AutoShape 92" descr="Woven mat"/>
          <p:cNvSpPr>
            <a:spLocks noChangeArrowheads="1"/>
          </p:cNvSpPr>
          <p:nvPr/>
        </p:nvSpPr>
        <p:spPr bwMode="auto">
          <a:xfrm>
            <a:off x="9696450" y="3644900"/>
            <a:ext cx="647700" cy="431800"/>
          </a:xfrm>
          <a:prstGeom prst="leftArrow">
            <a:avLst>
              <a:gd name="adj1" fmla="val 50000"/>
              <a:gd name="adj2" fmla="val 37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6E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21" name="AutoShape 93" descr="Woven mat"/>
          <p:cNvSpPr>
            <a:spLocks noChangeArrowheads="1"/>
          </p:cNvSpPr>
          <p:nvPr/>
        </p:nvSpPr>
        <p:spPr bwMode="auto">
          <a:xfrm rot="18291268">
            <a:off x="5556250" y="1233488"/>
            <a:ext cx="647700" cy="431800"/>
          </a:xfrm>
          <a:prstGeom prst="leftArrow">
            <a:avLst>
              <a:gd name="adj1" fmla="val 50000"/>
              <a:gd name="adj2" fmla="val 37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6E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0430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5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5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5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5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5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5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5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5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5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5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5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5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5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5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5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5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15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5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15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5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15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5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15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5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15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15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5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5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15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15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5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15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15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1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15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15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15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15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15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15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1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  <p:bldP spid="150534" grpId="0" animBg="1"/>
      <p:bldP spid="150537" grpId="0" animBg="1"/>
      <p:bldP spid="150538" grpId="0"/>
      <p:bldP spid="150539" grpId="0" animBg="1"/>
      <p:bldP spid="150543" grpId="0" animBg="1"/>
      <p:bldP spid="150544" grpId="0" animBg="1"/>
      <p:bldP spid="150545" grpId="0" animBg="1"/>
      <p:bldP spid="150546" grpId="0" animBg="1"/>
      <p:bldP spid="150547" grpId="0" animBg="1"/>
      <p:bldP spid="150548" grpId="0" animBg="1"/>
      <p:bldP spid="150549" grpId="0"/>
      <p:bldP spid="150553" grpId="0" animBg="1"/>
      <p:bldP spid="150554" grpId="0" animBg="1"/>
      <p:bldP spid="150555" grpId="0" animBg="1"/>
      <p:bldP spid="150556" grpId="0" animBg="1"/>
      <p:bldP spid="150557" grpId="0"/>
      <p:bldP spid="150558" grpId="0" animBg="1"/>
      <p:bldP spid="150559" grpId="0" animBg="1"/>
      <p:bldP spid="150563" grpId="0" animBg="1"/>
      <p:bldP spid="150564" grpId="0" animBg="1"/>
      <p:bldP spid="150565" grpId="0" animBg="1"/>
      <p:bldP spid="150566" grpId="0" animBg="1"/>
      <p:bldP spid="150567" grpId="0" animBg="1"/>
      <p:bldP spid="150568" grpId="0" animBg="1"/>
      <p:bldP spid="150569" grpId="0" animBg="1"/>
      <p:bldP spid="150593" grpId="0"/>
      <p:bldP spid="150594" grpId="0"/>
      <p:bldP spid="150595" grpId="0"/>
      <p:bldP spid="150596" grpId="0"/>
      <p:bldP spid="150597" grpId="0"/>
      <p:bldP spid="150598" grpId="0" animBg="1"/>
      <p:bldP spid="150602" grpId="0" animBg="1"/>
      <p:bldP spid="150614" grpId="0" animBg="1"/>
      <p:bldP spid="150615" grpId="0" animBg="1"/>
      <p:bldP spid="150617" grpId="0" animBg="1"/>
      <p:bldP spid="150618" grpId="0" animBg="1"/>
      <p:bldP spid="150619" grpId="0" animBg="1"/>
      <p:bldP spid="150620" grpId="0" animBg="1"/>
      <p:bldP spid="1506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Oval 2"/>
          <p:cNvSpPr>
            <a:spLocks noChangeArrowheads="1"/>
          </p:cNvSpPr>
          <p:nvPr/>
        </p:nvSpPr>
        <p:spPr bwMode="auto">
          <a:xfrm>
            <a:off x="1631951" y="404814"/>
            <a:ext cx="8855075" cy="6264275"/>
          </a:xfrm>
          <a:prstGeom prst="ellipse">
            <a:avLst/>
          </a:prstGeom>
          <a:solidFill>
            <a:srgbClr val="99CC00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4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947" name="Text Box 2"/>
          <p:cNvSpPr txBox="1">
            <a:spLocks noChangeArrowheads="1"/>
          </p:cNvSpPr>
          <p:nvPr/>
        </p:nvSpPr>
        <p:spPr bwMode="auto">
          <a:xfrm>
            <a:off x="4872039" y="549275"/>
            <a:ext cx="2376487" cy="757238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(genetics plus)</a:t>
            </a:r>
          </a:p>
        </p:txBody>
      </p:sp>
      <p:sp>
        <p:nvSpPr>
          <p:cNvPr id="210948" name="Text Box 3"/>
          <p:cNvSpPr txBox="1">
            <a:spLocks noChangeArrowheads="1"/>
          </p:cNvSpPr>
          <p:nvPr/>
        </p:nvSpPr>
        <p:spPr bwMode="auto">
          <a:xfrm>
            <a:off x="5016501" y="2268539"/>
            <a:ext cx="2232025" cy="1108075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22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Understandings, Values, Morals, &amp; Ethics</a:t>
            </a:r>
          </a:p>
        </p:txBody>
      </p:sp>
      <p:sp>
        <p:nvSpPr>
          <p:cNvPr id="210949" name="Text Box 4"/>
          <p:cNvSpPr txBox="1">
            <a:spLocks noChangeArrowheads="1"/>
          </p:cNvSpPr>
          <p:nvPr/>
        </p:nvSpPr>
        <p:spPr bwMode="auto">
          <a:xfrm>
            <a:off x="8401051" y="4011614"/>
            <a:ext cx="2087563" cy="1106487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Environment/Conditions</a:t>
            </a:r>
          </a:p>
        </p:txBody>
      </p:sp>
      <p:sp>
        <p:nvSpPr>
          <p:cNvPr id="210950" name="Text Box 5"/>
          <p:cNvSpPr txBox="1">
            <a:spLocks noChangeArrowheads="1"/>
          </p:cNvSpPr>
          <p:nvPr/>
        </p:nvSpPr>
        <p:spPr bwMode="auto">
          <a:xfrm>
            <a:off x="1703388" y="3932239"/>
            <a:ext cx="2089150" cy="1216025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Environments/Experiences</a:t>
            </a:r>
          </a:p>
        </p:txBody>
      </p:sp>
      <p:sp>
        <p:nvSpPr>
          <p:cNvPr id="210951" name="Line 6"/>
          <p:cNvSpPr>
            <a:spLocks noChangeShapeType="1"/>
          </p:cNvSpPr>
          <p:nvPr/>
        </p:nvSpPr>
        <p:spPr bwMode="auto">
          <a:xfrm>
            <a:off x="3863976" y="4579938"/>
            <a:ext cx="4392613" cy="0"/>
          </a:xfrm>
          <a:prstGeom prst="line">
            <a:avLst/>
          </a:prstGeom>
          <a:noFill/>
          <a:ln w="28575">
            <a:solidFill>
              <a:srgbClr val="6E0000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952" name="Line 7"/>
          <p:cNvSpPr>
            <a:spLocks noChangeShapeType="1"/>
          </p:cNvSpPr>
          <p:nvPr/>
        </p:nvSpPr>
        <p:spPr bwMode="auto">
          <a:xfrm>
            <a:off x="6096000" y="1412876"/>
            <a:ext cx="0" cy="720725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953" name="Line 8"/>
          <p:cNvSpPr>
            <a:spLocks noChangeShapeType="1"/>
          </p:cNvSpPr>
          <p:nvPr/>
        </p:nvSpPr>
        <p:spPr bwMode="auto">
          <a:xfrm flipV="1">
            <a:off x="3937001" y="3429000"/>
            <a:ext cx="1222375" cy="503238"/>
          </a:xfrm>
          <a:prstGeom prst="line">
            <a:avLst/>
          </a:prstGeom>
          <a:noFill/>
          <a:ln w="28575">
            <a:solidFill>
              <a:srgbClr val="6E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954" name="Line 9"/>
          <p:cNvSpPr>
            <a:spLocks noChangeShapeType="1"/>
          </p:cNvSpPr>
          <p:nvPr/>
        </p:nvSpPr>
        <p:spPr bwMode="auto">
          <a:xfrm>
            <a:off x="7102475" y="3429000"/>
            <a:ext cx="1225550" cy="503238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955" name="Line 10"/>
          <p:cNvSpPr>
            <a:spLocks noChangeShapeType="1"/>
          </p:cNvSpPr>
          <p:nvPr/>
        </p:nvSpPr>
        <p:spPr bwMode="auto">
          <a:xfrm flipV="1">
            <a:off x="3575051" y="1412875"/>
            <a:ext cx="2016125" cy="2376488"/>
          </a:xfrm>
          <a:prstGeom prst="line">
            <a:avLst/>
          </a:prstGeom>
          <a:noFill/>
          <a:ln w="28575">
            <a:solidFill>
              <a:srgbClr val="6E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956" name="Line 11"/>
          <p:cNvSpPr>
            <a:spLocks noChangeShapeType="1"/>
          </p:cNvSpPr>
          <p:nvPr/>
        </p:nvSpPr>
        <p:spPr bwMode="auto">
          <a:xfrm flipH="1" flipV="1">
            <a:off x="6670676" y="1412876"/>
            <a:ext cx="2087563" cy="2449513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957" name="Text Box 12"/>
          <p:cNvSpPr txBox="1">
            <a:spLocks noChangeArrowheads="1"/>
          </p:cNvSpPr>
          <p:nvPr/>
        </p:nvSpPr>
        <p:spPr bwMode="auto">
          <a:xfrm>
            <a:off x="5375275" y="3843338"/>
            <a:ext cx="1441450" cy="424732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</a:p>
        </p:txBody>
      </p:sp>
      <p:sp>
        <p:nvSpPr>
          <p:cNvPr id="210958" name="Line 13"/>
          <p:cNvSpPr>
            <a:spLocks noChangeShapeType="1"/>
          </p:cNvSpPr>
          <p:nvPr/>
        </p:nvSpPr>
        <p:spPr bwMode="auto">
          <a:xfrm>
            <a:off x="6096000" y="3429001"/>
            <a:ext cx="0" cy="360363"/>
          </a:xfrm>
          <a:prstGeom prst="line">
            <a:avLst/>
          </a:prstGeom>
          <a:noFill/>
          <a:ln w="28575" cap="rnd">
            <a:solidFill>
              <a:srgbClr val="6E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959" name="Text Box 14"/>
          <p:cNvSpPr txBox="1">
            <a:spLocks noChangeArrowheads="1"/>
          </p:cNvSpPr>
          <p:nvPr/>
        </p:nvSpPr>
        <p:spPr bwMode="auto">
          <a:xfrm>
            <a:off x="1703388" y="5516563"/>
            <a:ext cx="8964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</a:t>
            </a:r>
            <a:r>
              <a:rPr lang="en-AU" altLang="en-US" sz="18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en-AU" alt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Oppressive</a:t>
            </a:r>
          </a:p>
        </p:txBody>
      </p:sp>
      <p:sp>
        <p:nvSpPr>
          <p:cNvPr id="210960" name="Line 15"/>
          <p:cNvSpPr>
            <a:spLocks noChangeShapeType="1"/>
          </p:cNvSpPr>
          <p:nvPr/>
        </p:nvSpPr>
        <p:spPr bwMode="auto">
          <a:xfrm>
            <a:off x="4511675" y="5767388"/>
            <a:ext cx="3240088" cy="0"/>
          </a:xfrm>
          <a:prstGeom prst="line">
            <a:avLst/>
          </a:prstGeom>
          <a:noFill/>
          <a:ln w="38100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30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2E7AE2-3403-432B-88C6-D8BC8BA6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97" y="27245"/>
            <a:ext cx="9568406" cy="68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73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ChangeArrowheads="1"/>
          </p:cNvSpPr>
          <p:nvPr/>
        </p:nvSpPr>
        <p:spPr bwMode="auto">
          <a:xfrm>
            <a:off x="1524000" y="3175"/>
            <a:ext cx="9144000" cy="6159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3400" b="1">
                <a:solidFill>
                  <a:srgbClr val="FFFFFF"/>
                </a:solidFill>
                <a:cs typeface="Arial" panose="020B0604020202020204" pitchFamily="34" charset="0"/>
              </a:rPr>
              <a:t>Levels of consideration for effective action</a:t>
            </a:r>
            <a:endParaRPr lang="en-US" altLang="en-US" sz="34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37571" name="AutoShape 3"/>
          <p:cNvSpPr>
            <a:spLocks noChangeArrowheads="1"/>
          </p:cNvSpPr>
          <p:nvPr/>
        </p:nvSpPr>
        <p:spPr bwMode="auto">
          <a:xfrm>
            <a:off x="5159375" y="735013"/>
            <a:ext cx="2089150" cy="187325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20868" name="Line 4"/>
          <p:cNvSpPr>
            <a:spLocks noChangeShapeType="1"/>
          </p:cNvSpPr>
          <p:nvPr/>
        </p:nvSpPr>
        <p:spPr bwMode="auto">
          <a:xfrm flipH="1">
            <a:off x="3335338" y="2492376"/>
            <a:ext cx="1871662" cy="3313113"/>
          </a:xfrm>
          <a:prstGeom prst="lin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869" name="Line 5"/>
          <p:cNvSpPr>
            <a:spLocks noChangeShapeType="1"/>
          </p:cNvSpPr>
          <p:nvPr/>
        </p:nvSpPr>
        <p:spPr bwMode="auto">
          <a:xfrm>
            <a:off x="7231064" y="2541588"/>
            <a:ext cx="1817687" cy="3263900"/>
          </a:xfrm>
          <a:prstGeom prst="lin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870" name="Line 6"/>
          <p:cNvSpPr>
            <a:spLocks noChangeShapeType="1"/>
          </p:cNvSpPr>
          <p:nvPr/>
        </p:nvSpPr>
        <p:spPr bwMode="auto">
          <a:xfrm>
            <a:off x="3359150" y="5805488"/>
            <a:ext cx="5689600" cy="0"/>
          </a:xfrm>
          <a:prstGeom prst="lin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 flipV="1">
            <a:off x="5527675" y="1916113"/>
            <a:ext cx="1360488" cy="17462"/>
          </a:xfrm>
          <a:prstGeom prst="line">
            <a:avLst/>
          </a:prstGeom>
          <a:noFill/>
          <a:ln w="9525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5489575" y="1477964"/>
            <a:ext cx="1441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000">
                <a:solidFill>
                  <a:srgbClr val="003300"/>
                </a:solidFill>
                <a:cs typeface="Arial" panose="020B0604020202020204" pitchFamily="34" charset="0"/>
              </a:rPr>
              <a:t>actions</a:t>
            </a:r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5232400" y="1924051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000">
                <a:solidFill>
                  <a:srgbClr val="003300"/>
                </a:solidFill>
                <a:cs typeface="Arial" panose="020B0604020202020204" pitchFamily="34" charset="0"/>
              </a:rPr>
              <a:t>answers,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000">
                <a:solidFill>
                  <a:srgbClr val="003300"/>
                </a:solidFill>
                <a:cs typeface="Arial" panose="020B0604020202020204" pitchFamily="34" charset="0"/>
              </a:rPr>
              <a:t>plans</a:t>
            </a:r>
          </a:p>
        </p:txBody>
      </p:sp>
      <p:sp>
        <p:nvSpPr>
          <p:cNvPr id="420874" name="Text Box 10"/>
          <p:cNvSpPr txBox="1">
            <a:spLocks noChangeArrowheads="1"/>
          </p:cNvSpPr>
          <p:nvPr/>
        </p:nvSpPr>
        <p:spPr bwMode="auto">
          <a:xfrm>
            <a:off x="3503614" y="5048250"/>
            <a:ext cx="5329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400" b="1">
                <a:solidFill>
                  <a:srgbClr val="003300"/>
                </a:solidFill>
                <a:cs typeface="Arial" panose="020B0604020202020204" pitchFamily="34" charset="0"/>
              </a:rPr>
              <a:t>worldviews, values &amp; beliefs</a:t>
            </a:r>
          </a:p>
        </p:txBody>
      </p:sp>
      <p:sp>
        <p:nvSpPr>
          <p:cNvPr id="420875" name="Text Box 11"/>
          <p:cNvSpPr txBox="1">
            <a:spLocks noChangeArrowheads="1"/>
          </p:cNvSpPr>
          <p:nvPr/>
        </p:nvSpPr>
        <p:spPr bwMode="auto">
          <a:xfrm>
            <a:off x="4008438" y="3955209"/>
            <a:ext cx="439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400" b="1" dirty="0">
                <a:solidFill>
                  <a:srgbClr val="003300"/>
                </a:solidFill>
                <a:cs typeface="Arial" panose="020B0604020202020204" pitchFamily="34" charset="0"/>
              </a:rPr>
              <a:t>psycho-social factors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000" dirty="0">
                <a:solidFill>
                  <a:srgbClr val="003300"/>
                </a:solidFill>
                <a:cs typeface="Arial" panose="020B0604020202020204" pitchFamily="34" charset="0"/>
              </a:rPr>
              <a:t>(&amp; feelings)</a:t>
            </a:r>
          </a:p>
        </p:txBody>
      </p:sp>
      <p:sp>
        <p:nvSpPr>
          <p:cNvPr id="420876" name="Text Box 12"/>
          <p:cNvSpPr txBox="1">
            <a:spLocks noChangeArrowheads="1"/>
          </p:cNvSpPr>
          <p:nvPr/>
        </p:nvSpPr>
        <p:spPr bwMode="auto">
          <a:xfrm>
            <a:off x="4546601" y="2679701"/>
            <a:ext cx="33131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000" dirty="0">
                <a:solidFill>
                  <a:srgbClr val="003300"/>
                </a:solidFill>
                <a:cs typeface="Arial" panose="020B0604020202020204" pitchFamily="34" charset="0"/>
              </a:rPr>
              <a:t>ideas, imaginings,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000" dirty="0">
                <a:solidFill>
                  <a:srgbClr val="003300"/>
                </a:solidFill>
                <a:cs typeface="Arial" panose="020B0604020202020204" pitchFamily="34" charset="0"/>
              </a:rPr>
              <a:t>visions &amp; creativity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000" i="1" dirty="0">
                <a:solidFill>
                  <a:srgbClr val="003300"/>
                </a:solidFill>
                <a:cs typeface="Arial" panose="020B0604020202020204" pitchFamily="34" charset="0"/>
              </a:rPr>
              <a:t>(ability to design/redesign)</a:t>
            </a:r>
          </a:p>
        </p:txBody>
      </p:sp>
      <p:sp>
        <p:nvSpPr>
          <p:cNvPr id="420877" name="Line 13"/>
          <p:cNvSpPr>
            <a:spLocks noChangeShapeType="1"/>
          </p:cNvSpPr>
          <p:nvPr/>
        </p:nvSpPr>
        <p:spPr bwMode="auto">
          <a:xfrm>
            <a:off x="4468814" y="3789363"/>
            <a:ext cx="3455987" cy="0"/>
          </a:xfrm>
          <a:prstGeom prst="lin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878" name="Line 14"/>
          <p:cNvSpPr>
            <a:spLocks noChangeShapeType="1"/>
          </p:cNvSpPr>
          <p:nvPr/>
        </p:nvSpPr>
        <p:spPr bwMode="auto">
          <a:xfrm>
            <a:off x="3863975" y="4868863"/>
            <a:ext cx="4679950" cy="0"/>
          </a:xfrm>
          <a:prstGeom prst="line">
            <a:avLst/>
          </a:prstGeom>
          <a:noFill/>
          <a:ln w="19050">
            <a:solidFill>
              <a:srgbClr val="6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879" name="Text Box 15"/>
          <p:cNvSpPr txBox="1">
            <a:spLocks noChangeArrowheads="1"/>
          </p:cNvSpPr>
          <p:nvPr/>
        </p:nvSpPr>
        <p:spPr bwMode="auto">
          <a:xfrm>
            <a:off x="2208214" y="5876926"/>
            <a:ext cx="777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2400" dirty="0">
                <a:solidFill>
                  <a:srgbClr val="336600"/>
                </a:solidFill>
                <a:cs typeface="Arial" panose="020B0604020202020204" pitchFamily="34" charset="0"/>
              </a:rPr>
              <a:t>Top 2</a:t>
            </a:r>
            <a:r>
              <a:rPr lang="en-AU" altLang="en-US" sz="2000" dirty="0">
                <a:solidFill>
                  <a:srgbClr val="336600"/>
                </a:solidFill>
                <a:cs typeface="Arial" panose="020B0604020202020204" pitchFamily="34" charset="0"/>
              </a:rPr>
              <a:t> </a:t>
            </a:r>
            <a:r>
              <a:rPr lang="en-AU" altLang="en-US" sz="2400" dirty="0">
                <a:solidFill>
                  <a:srgbClr val="336600"/>
                </a:solidFill>
                <a:cs typeface="Arial" panose="020B0604020202020204" pitchFamily="34" charset="0"/>
              </a:rPr>
              <a:t>overemphasised </a:t>
            </a:r>
            <a:r>
              <a:rPr lang="en-AU" altLang="en-US" sz="2200" i="1" dirty="0">
                <a:solidFill>
                  <a:srgbClr val="336600"/>
                </a:solidFill>
                <a:cs typeface="Arial" panose="020B0604020202020204" pitchFamily="34" charset="0"/>
              </a:rPr>
              <a:t>(start from bottom 2)</a:t>
            </a:r>
          </a:p>
        </p:txBody>
      </p:sp>
      <p:sp>
        <p:nvSpPr>
          <p:cNvPr id="420880" name="Text Box 16"/>
          <p:cNvSpPr txBox="1">
            <a:spLocks noChangeArrowheads="1"/>
          </p:cNvSpPr>
          <p:nvPr/>
        </p:nvSpPr>
        <p:spPr bwMode="auto">
          <a:xfrm>
            <a:off x="1992313" y="6324601"/>
            <a:ext cx="828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1800">
                <a:solidFill>
                  <a:srgbClr val="6E0000"/>
                </a:solidFill>
                <a:cs typeface="Arial" panose="020B0604020202020204" pitchFamily="34" charset="0"/>
              </a:rPr>
              <a:t>(modified from John Herron, 1992. </a:t>
            </a:r>
            <a:r>
              <a:rPr lang="en-AU" altLang="en-US" sz="1800" i="1">
                <a:solidFill>
                  <a:srgbClr val="6E0000"/>
                </a:solidFill>
                <a:cs typeface="Arial" panose="020B0604020202020204" pitchFamily="34" charset="0"/>
              </a:rPr>
              <a:t>Feeling and Personhood</a:t>
            </a:r>
            <a:r>
              <a:rPr lang="en-AU" altLang="en-US" sz="1800">
                <a:solidFill>
                  <a:srgbClr val="6E0000"/>
                </a:solidFill>
                <a:cs typeface="Arial" panose="020B0604020202020204" pitchFamily="34" charset="0"/>
              </a:rPr>
              <a:t>. Sage, London)</a:t>
            </a:r>
          </a:p>
        </p:txBody>
      </p:sp>
    </p:spTree>
    <p:extLst>
      <p:ext uri="{BB962C8B-B14F-4D97-AF65-F5344CB8AC3E}">
        <p14:creationId xmlns:p14="http://schemas.microsoft.com/office/powerpoint/2010/main" val="177969586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2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4" grpId="0"/>
      <p:bldP spid="420875" grpId="0"/>
      <p:bldP spid="420876" grpId="0"/>
      <p:bldP spid="420879" grpId="0"/>
      <p:bldP spid="4208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22739-A08F-468C-BFB5-64349D08F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97"/>
                    </a14:imgEffect>
                    <a14:imgEffect>
                      <a14:saturation sat="110000"/>
                    </a14:imgEffect>
                    <a14:imgEffect>
                      <a14:brightnessContrast bright="1000"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957" y="204537"/>
            <a:ext cx="11368518" cy="6384842"/>
          </a:xfrm>
          <a:prstGeom prst="rect">
            <a:avLst/>
          </a:prstGeom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477126" y="286038"/>
            <a:ext cx="5005137" cy="5847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ea typeface="ＭＳ Ｐゴシック" pitchFamily="34" charset="-128"/>
              </a:rPr>
              <a:t>Present main crisis/situation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788A5F-6BDD-4394-BFC2-040A04577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70" y="5333631"/>
            <a:ext cx="9649325" cy="12003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marL="432000" indent="-457200" algn="ctr"/>
            <a:r>
              <a:rPr lang="en-US" altLang="ja-JP" sz="2800" b="1" u="sng" dirty="0">
                <a:solidFill>
                  <a:schemeClr val="bg1"/>
                </a:solidFill>
                <a:ea typeface="ＭＳ Ｐゴシック" pitchFamily="34" charset="-128"/>
              </a:rPr>
              <a:t>Degenerative downward spiral</a:t>
            </a:r>
            <a:r>
              <a:rPr lang="en-US" altLang="ja-JP" sz="2400" b="1" dirty="0">
                <a:solidFill>
                  <a:schemeClr val="bg1"/>
                </a:solidFill>
                <a:ea typeface="ＭＳ Ｐゴシック" pitchFamily="34" charset="-128"/>
              </a:rPr>
              <a:t>; becoming increasingly unsustainable &amp; undermining wellbeing for all present &amp; future generations</a:t>
            </a:r>
          </a:p>
          <a:p>
            <a:pPr marL="432000" indent="-457200" algn="ctr"/>
            <a:r>
              <a:rPr lang="en-AU" altLang="ja-JP" sz="2000" dirty="0">
                <a:solidFill>
                  <a:schemeClr val="bg1"/>
                </a:solidFill>
                <a:ea typeface="ＭＳ Ｐゴシック" pitchFamily="34" charset="-128"/>
              </a:rPr>
              <a:t>(in service of growth, productivity, profit, power, control, advantage, predictability…)</a:t>
            </a:r>
            <a:endParaRPr lang="en-US" altLang="ja-JP" sz="20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5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DC8268-8C66-4F0F-BE6B-E6B032F1B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3"/>
          <a:stretch/>
        </p:blipFill>
        <p:spPr>
          <a:xfrm>
            <a:off x="744638" y="266216"/>
            <a:ext cx="10702724" cy="6293734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0ADE6701-382B-4A17-9C7F-6CF5BE5F7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39" y="4823326"/>
            <a:ext cx="10702724" cy="163121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marL="432000" indent="-457200" algn="ctr"/>
            <a:r>
              <a:rPr lang="en-US" altLang="ja-JP" sz="2800" b="1" u="sng" dirty="0">
                <a:solidFill>
                  <a:schemeClr val="bg1"/>
                </a:solidFill>
                <a:ea typeface="ＭＳ Ｐゴシック" pitchFamily="34" charset="-128"/>
              </a:rPr>
              <a:t>Co-evolving, upward spiral</a:t>
            </a:r>
            <a:r>
              <a:rPr lang="en-US" altLang="ja-JP" sz="2400" b="1" dirty="0">
                <a:solidFill>
                  <a:schemeClr val="bg1"/>
                </a:solidFill>
                <a:ea typeface="ＭＳ Ｐゴシック" pitchFamily="34" charset="-128"/>
              </a:rPr>
              <a:t>: engaging with cutting-edge areas &amp; ‘unknowns’ </a:t>
            </a:r>
            <a:r>
              <a:rPr lang="en-US" altLang="ja-JP" sz="2400" dirty="0">
                <a:solidFill>
                  <a:schemeClr val="bg1"/>
                </a:solidFill>
                <a:ea typeface="ＭＳ Ｐゴシック" pitchFamily="34" charset="-128"/>
              </a:rPr>
              <a:t>(</a:t>
            </a:r>
            <a:r>
              <a:rPr lang="en-US" altLang="ja-JP" sz="2400" i="1" dirty="0">
                <a:solidFill>
                  <a:schemeClr val="bg1"/>
                </a:solidFill>
                <a:ea typeface="ＭＳ Ｐゴシック" pitchFamily="34" charset="-128"/>
              </a:rPr>
              <a:t>from which we learn our ways forward</a:t>
            </a:r>
            <a:r>
              <a:rPr lang="en-US" altLang="ja-JP" sz="2400" dirty="0">
                <a:solidFill>
                  <a:schemeClr val="bg1"/>
                </a:solidFill>
                <a:ea typeface="ＭＳ Ｐゴシック" pitchFamily="34" charset="-128"/>
              </a:rPr>
              <a:t>), </a:t>
            </a:r>
            <a:r>
              <a:rPr lang="en-US" altLang="ja-JP" sz="2400" b="1" dirty="0">
                <a:solidFill>
                  <a:schemeClr val="bg1"/>
                </a:solidFill>
                <a:ea typeface="ＭＳ Ｐゴシック" pitchFamily="34" charset="-128"/>
              </a:rPr>
              <a:t>&amp; ‘small meaningful actions’ </a:t>
            </a:r>
          </a:p>
          <a:p>
            <a:pPr marL="432000" indent="-457200" algn="ctr"/>
            <a:r>
              <a:rPr lang="en-US" altLang="ja-JP" sz="2400" dirty="0">
                <a:solidFill>
                  <a:schemeClr val="bg1"/>
                </a:solidFill>
                <a:ea typeface="ＭＳ Ｐゴシック" pitchFamily="34" charset="-128"/>
              </a:rPr>
              <a:t>(</a:t>
            </a:r>
            <a:r>
              <a:rPr lang="en-US" altLang="ja-JP" sz="2400" i="1" dirty="0">
                <a:solidFill>
                  <a:schemeClr val="bg1"/>
                </a:solidFill>
                <a:ea typeface="ＭＳ Ｐゴシック" pitchFamily="34" charset="-128"/>
              </a:rPr>
              <a:t>by which we act our ways forward</a:t>
            </a:r>
            <a:r>
              <a:rPr lang="en-US" altLang="ja-JP" sz="2400" dirty="0">
                <a:solidFill>
                  <a:schemeClr val="bg1"/>
                </a:solidFill>
                <a:ea typeface="ＭＳ Ｐゴシック" pitchFamily="34" charset="-128"/>
              </a:rPr>
              <a:t>); </a:t>
            </a:r>
            <a:r>
              <a:rPr lang="en-US" altLang="ja-JP" sz="2400" b="1" dirty="0">
                <a:solidFill>
                  <a:schemeClr val="bg1"/>
                </a:solidFill>
                <a:ea typeface="ＭＳ Ｐゴシック" pitchFamily="34" charset="-128"/>
              </a:rPr>
              <a:t>becoming increasingly sustainable &amp; supportive of wellbeing for all present &amp; future generations</a:t>
            </a:r>
          </a:p>
        </p:txBody>
      </p:sp>
    </p:spTree>
    <p:extLst>
      <p:ext uri="{BB962C8B-B14F-4D97-AF65-F5344CB8AC3E}">
        <p14:creationId xmlns:p14="http://schemas.microsoft.com/office/powerpoint/2010/main" val="37691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524000" y="30163"/>
            <a:ext cx="9144000" cy="70802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AU" altLang="en-US" sz="1200" b="1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AU" altLang="en-US" sz="36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If any species </a:t>
            </a:r>
            <a:r>
              <a:rPr lang="en-AU" altLang="en-US" i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(including our own) </a:t>
            </a:r>
            <a:r>
              <a:rPr lang="en-AU" altLang="en-US" sz="36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has: 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AU" altLang="en-US" sz="1200" b="1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AU" altLang="en-US" sz="26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high numbers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AU" altLang="en-US" sz="26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highly aggregated distribution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AU" altLang="en-US" sz="26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     </a:t>
            </a:r>
            <a:r>
              <a:rPr lang="en-AU" altLang="en-US" sz="2600" i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(located away from the resources it needs)</a:t>
            </a:r>
            <a:r>
              <a:rPr lang="en-AU" altLang="en-US" sz="2600" b="1" i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AU" altLang="en-US" sz="26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highly consumptive &amp; non-relational lifestyles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AU" altLang="en-US" sz="1200" b="1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AU" altLang="en-US" sz="34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   then it will: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AU" altLang="en-US" sz="1200" b="1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AU" altLang="en-US" sz="26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want &amp; consume lots of resources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AU" altLang="en-US" sz="26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have high impacts on the environment &amp; its</a:t>
            </a:r>
          </a:p>
          <a:p>
            <a:pPr marL="457200" lvl="1" indent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AU" altLang="en-US" sz="26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   relationships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AU" altLang="en-US" sz="2600" b="1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AU" altLang="en-US" sz="26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   &amp; so, it will eventually become unsustainable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AU" altLang="en-US" sz="2600" b="1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AU" altLang="en-US" sz="26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AU" altLang="en-US" sz="24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the time taken to experience this will be shorter the lower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AU" altLang="en-US" sz="24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the environment’s </a:t>
            </a:r>
            <a:r>
              <a:rPr lang="en-AU" altLang="en-US" sz="2400" b="1" i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‘carrying capacity’ &amp; ‘resilience’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AU" altLang="en-US" sz="2000" b="1" i="1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85347" name="Rectangle 11"/>
          <p:cNvSpPr>
            <a:spLocks noChangeArrowheads="1"/>
          </p:cNvSpPr>
          <p:nvPr/>
        </p:nvSpPr>
        <p:spPr bwMode="auto">
          <a:xfrm>
            <a:off x="1524000" y="444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48" name="Rectangle 13"/>
          <p:cNvSpPr>
            <a:spLocks noChangeArrowheads="1"/>
          </p:cNvSpPr>
          <p:nvPr/>
        </p:nvSpPr>
        <p:spPr bwMode="auto">
          <a:xfrm>
            <a:off x="1524000" y="274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59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1524000" y="17464"/>
            <a:ext cx="9144000" cy="6986587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800" b="1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3600" b="1">
                <a:solidFill>
                  <a:srgbClr val="FFFFFF"/>
                </a:solidFill>
                <a:cs typeface="Arial" panose="020B0604020202020204" pitchFamily="34" charset="0"/>
              </a:rPr>
              <a:t>    </a:t>
            </a:r>
            <a:r>
              <a:rPr lang="en-AU" altLang="en-US" sz="4000" b="1">
                <a:solidFill>
                  <a:srgbClr val="FFFFFF"/>
                </a:solidFill>
                <a:cs typeface="Arial" panose="020B0604020202020204" pitchFamily="34" charset="0"/>
              </a:rPr>
              <a:t>If a species has: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800" b="1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en-US" sz="3200" b="1">
                <a:solidFill>
                  <a:srgbClr val="FFFFFF"/>
                </a:solidFill>
                <a:cs typeface="Arial" panose="020B0604020202020204" pitchFamily="34" charset="0"/>
              </a:rPr>
              <a:t>low </a:t>
            </a:r>
            <a:r>
              <a:rPr lang="en-AU" altLang="en-US" sz="3200" b="1" u="sng">
                <a:solidFill>
                  <a:srgbClr val="FFFFFF"/>
                </a:solidFill>
                <a:cs typeface="Arial" panose="020B0604020202020204" pitchFamily="34" charset="0"/>
              </a:rPr>
              <a:t>numbers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1000" b="1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en-US" sz="3200" b="1">
                <a:solidFill>
                  <a:srgbClr val="FFFFFF"/>
                </a:solidFill>
                <a:cs typeface="Arial" panose="020B0604020202020204" pitchFamily="34" charset="0"/>
              </a:rPr>
              <a:t>is </a:t>
            </a:r>
            <a:r>
              <a:rPr lang="en-AU" altLang="en-US" sz="3200" b="1" u="sng">
                <a:solidFill>
                  <a:srgbClr val="FFFFFF"/>
                </a:solidFill>
                <a:cs typeface="Arial" panose="020B0604020202020204" pitchFamily="34" charset="0"/>
              </a:rPr>
              <a:t>distributed</a:t>
            </a:r>
            <a:r>
              <a:rPr lang="en-AU" altLang="en-US" sz="3200" b="1">
                <a:solidFill>
                  <a:srgbClr val="FFFFFF"/>
                </a:solidFill>
                <a:cs typeface="Arial" panose="020B0604020202020204" pitchFamily="34" charset="0"/>
              </a:rPr>
              <a:t> close to the resources it needs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1000" b="1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en-US" sz="3200" b="1">
                <a:solidFill>
                  <a:srgbClr val="FFFFFF"/>
                </a:solidFill>
                <a:cs typeface="Arial" panose="020B0604020202020204" pitchFamily="34" charset="0"/>
              </a:rPr>
              <a:t>has a conserver  &amp; responsible / caring / loving relational lifestyle: </a:t>
            </a:r>
            <a:r>
              <a:rPr lang="en-AU" altLang="en-US" sz="3200" b="1" u="sng">
                <a:solidFill>
                  <a:srgbClr val="FFFFFF"/>
                </a:solidFill>
                <a:cs typeface="Arial" panose="020B0604020202020204" pitchFamily="34" charset="0"/>
              </a:rPr>
              <a:t>activities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1000" b="1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en-US" sz="3200" b="1">
                <a:solidFill>
                  <a:srgbClr val="FFFFFF"/>
                </a:solidFill>
                <a:cs typeface="Arial" panose="020B0604020202020204" pitchFamily="34" charset="0"/>
              </a:rPr>
              <a:t>lives in an environment with high </a:t>
            </a:r>
            <a:r>
              <a:rPr lang="en-AU" altLang="en-US" sz="3200" b="1" i="1">
                <a:solidFill>
                  <a:srgbClr val="FFFFFF"/>
                </a:solidFill>
                <a:cs typeface="Arial" panose="020B0604020202020204" pitchFamily="34" charset="0"/>
              </a:rPr>
              <a:t>‘carrying capacity’ &amp; ‘resilience’, </a:t>
            </a:r>
            <a:r>
              <a:rPr lang="en-AU" altLang="en-US" sz="3200" b="1">
                <a:solidFill>
                  <a:srgbClr val="FFFFFF"/>
                </a:solidFill>
                <a:cs typeface="Arial" panose="020B0604020202020204" pitchFamily="34" charset="0"/>
              </a:rPr>
              <a:t>which it builds up &amp; maintains</a:t>
            </a:r>
            <a:r>
              <a:rPr lang="en-AU" altLang="en-US" sz="24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AU" altLang="en-US" i="1">
                <a:solidFill>
                  <a:srgbClr val="FFFFFF"/>
                </a:solidFill>
                <a:cs typeface="Arial" panose="020B0604020202020204" pitchFamily="34" charset="0"/>
              </a:rPr>
              <a:t>(biodiversity &amp; bio-ecological processes: cycles, etc.)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1800" b="1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b="1">
                <a:solidFill>
                  <a:srgbClr val="FFFFFF"/>
                </a:solidFill>
                <a:cs typeface="Arial" panose="020B0604020202020204" pitchFamily="34" charset="0"/>
              </a:rPr>
              <a:t>then it should be able to live sustainably</a:t>
            </a:r>
            <a:r>
              <a:rPr lang="en-AU" altLang="en-US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6371" name="Rectangle 11"/>
          <p:cNvSpPr>
            <a:spLocks noChangeArrowheads="1"/>
          </p:cNvSpPr>
          <p:nvPr/>
        </p:nvSpPr>
        <p:spPr bwMode="auto">
          <a:xfrm>
            <a:off x="1523711" y="-187692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4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134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F8674F-92FF-4CC6-9F1B-7400D434F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37" y="362866"/>
            <a:ext cx="4275138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F95C434-C4CD-4095-B9D8-B65916E3B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406" y="7938"/>
            <a:ext cx="3052690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 as a baby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BF6312-29A0-4922-AB12-75E099728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505" y="858401"/>
            <a:ext cx="7682940" cy="5232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Ecology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altLang="en-US" sz="240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whole ecosystem study by individual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(1960s) </a:t>
            </a:r>
            <a:endParaRPr kumimoji="0" lang="en-AU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D4E77-53D9-4B74-8D1D-219431AE6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40234"/>
            <a:ext cx="9504947" cy="5232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Soil &amp;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taught </a:t>
            </a:r>
            <a:r>
              <a:rPr lang="en-US" altLang="en-US" sz="2400" dirty="0" err="1">
                <a:solidFill>
                  <a:srgbClr val="FFFFFF"/>
                </a:solidFill>
                <a:latin typeface="Calibri" panose="020F0502020204030204"/>
              </a:rPr>
              <a:t>Ecol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/>
              </a:rPr>
              <a:t> Ag &amp; S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/>
              </a:rPr>
              <a:t>A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nimal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/>
              </a:rPr>
              <a:t>E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 at McGill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(1969-95/1986) </a:t>
            </a:r>
            <a:endParaRPr kumimoji="0" lang="en-AU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E7B02B-CA7B-4A09-9DB4-687F681BC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06218"/>
            <a:ext cx="10508566" cy="89255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Agriculture</a:t>
            </a:r>
            <a:r>
              <a:rPr kumimoji="0" lang="en-A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AU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est. Ecological Agriculture Projects </a:t>
            </a: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(McGill 1974)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AU" altLang="en-US" sz="2400" dirty="0">
                <a:solidFill>
                  <a:srgbClr val="FFFFFF"/>
                </a:solidFill>
                <a:latin typeface="Calibri" panose="020F0502020204030204"/>
              </a:rPr>
              <a:t>Organised &amp; edited proceedings of 1</a:t>
            </a:r>
            <a:r>
              <a:rPr lang="en-AU" altLang="en-US" sz="2400" baseline="30000" dirty="0">
                <a:solidFill>
                  <a:srgbClr val="FFFFFF"/>
                </a:solidFill>
                <a:latin typeface="Calibri" panose="020F0502020204030204"/>
              </a:rPr>
              <a:t>st</a:t>
            </a:r>
            <a:r>
              <a:rPr lang="en-AU" altLang="en-US" sz="2400" dirty="0">
                <a:solidFill>
                  <a:srgbClr val="FFFFFF"/>
                </a:solidFill>
                <a:latin typeface="Calibri" panose="020F0502020204030204"/>
              </a:rPr>
              <a:t> Int. Conf. on Organic Farming </a:t>
            </a:r>
            <a:r>
              <a:rPr lang="en-AU" altLang="en-US" sz="1800" dirty="0">
                <a:solidFill>
                  <a:srgbClr val="FFFFFF"/>
                </a:solidFill>
                <a:latin typeface="Calibri" panose="020F0502020204030204"/>
              </a:rPr>
              <a:t>(Montreal 1978) </a:t>
            </a:r>
            <a:endParaRPr kumimoji="0" lang="en-AU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BF7606B-0ACF-4D44-9576-DE536D8AE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18" y="5174657"/>
            <a:ext cx="9031459" cy="5232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Psychotherapy</a:t>
            </a:r>
            <a:r>
              <a:rPr kumimoji="0" lang="en-A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AU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single-sessions; clients: politicians &amp; a royal fam.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12E1E4-E36F-4801-87D6-ACCB2115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045" y="5965448"/>
            <a:ext cx="6176089" cy="89255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Publications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300+ papers &amp; 4 books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  <a:latin typeface="Calibri" panose="020F0502020204030204"/>
              </a:rPr>
              <a:t>1</a:t>
            </a:r>
            <a:r>
              <a:rPr lang="en-US" altLang="en-US" sz="2400" baseline="30000" dirty="0">
                <a:solidFill>
                  <a:srgbClr val="FFFFFF"/>
                </a:solidFill>
                <a:latin typeface="Calibri" panose="020F0502020204030204"/>
              </a:rPr>
              <a:t>st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/>
              </a:rPr>
              <a:t> publication on psychology of </a:t>
            </a:r>
            <a:r>
              <a:rPr lang="en-US" altLang="en-US" sz="2400" dirty="0" err="1">
                <a:solidFill>
                  <a:srgbClr val="FFFFFF"/>
                </a:solidFill>
                <a:latin typeface="Calibri" panose="020F0502020204030204"/>
              </a:rPr>
              <a:t>Sust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/>
              </a:rPr>
              <a:t> Ag </a:t>
            </a:r>
            <a:r>
              <a:rPr lang="en-US" altLang="en-US" sz="1800" dirty="0">
                <a:solidFill>
                  <a:srgbClr val="FFFFFF"/>
                </a:solidFill>
                <a:latin typeface="Calibri" panose="020F0502020204030204"/>
              </a:rPr>
              <a:t>(1991)</a:t>
            </a:r>
            <a:endParaRPr kumimoji="0" lang="en-AU" alt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73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Oval 2"/>
          <p:cNvSpPr>
            <a:spLocks noChangeArrowheads="1"/>
          </p:cNvSpPr>
          <p:nvPr/>
        </p:nvSpPr>
        <p:spPr bwMode="auto">
          <a:xfrm>
            <a:off x="1566864" y="404814"/>
            <a:ext cx="8855075" cy="6264275"/>
          </a:xfrm>
          <a:prstGeom prst="ellipse">
            <a:avLst/>
          </a:prstGeom>
          <a:solidFill>
            <a:srgbClr val="99CC00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395" name="Text Box 2"/>
          <p:cNvSpPr txBox="1">
            <a:spLocks noChangeArrowheads="1"/>
          </p:cNvSpPr>
          <p:nvPr/>
        </p:nvSpPr>
        <p:spPr bwMode="auto">
          <a:xfrm>
            <a:off x="5016500" y="395289"/>
            <a:ext cx="2159000" cy="1089025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activities (incl. relationships)</a:t>
            </a:r>
          </a:p>
        </p:txBody>
      </p:sp>
      <p:sp>
        <p:nvSpPr>
          <p:cNvPr id="187396" name="Text Box 3"/>
          <p:cNvSpPr txBox="1">
            <a:spLocks noChangeArrowheads="1"/>
          </p:cNvSpPr>
          <p:nvPr/>
        </p:nvSpPr>
        <p:spPr bwMode="auto">
          <a:xfrm>
            <a:off x="5176838" y="2071688"/>
            <a:ext cx="1871662" cy="850900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need &amp; use</a:t>
            </a:r>
          </a:p>
        </p:txBody>
      </p:sp>
      <p:sp>
        <p:nvSpPr>
          <p:cNvPr id="187397" name="Text Box 4"/>
          <p:cNvSpPr txBox="1">
            <a:spLocks noChangeArrowheads="1"/>
          </p:cNvSpPr>
          <p:nvPr/>
        </p:nvSpPr>
        <p:spPr bwMode="auto">
          <a:xfrm>
            <a:off x="8310563" y="4011614"/>
            <a:ext cx="2087562" cy="777875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distribution</a:t>
            </a:r>
          </a:p>
        </p:txBody>
      </p:sp>
      <p:sp>
        <p:nvSpPr>
          <p:cNvPr id="187398" name="Text Box 5"/>
          <p:cNvSpPr txBox="1">
            <a:spLocks noChangeArrowheads="1"/>
          </p:cNvSpPr>
          <p:nvPr/>
        </p:nvSpPr>
        <p:spPr bwMode="auto">
          <a:xfrm>
            <a:off x="1703388" y="3932238"/>
            <a:ext cx="2089150" cy="850900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numbers</a:t>
            </a:r>
          </a:p>
        </p:txBody>
      </p:sp>
      <p:sp>
        <p:nvSpPr>
          <p:cNvPr id="187399" name="Line 6"/>
          <p:cNvSpPr>
            <a:spLocks noChangeShapeType="1"/>
          </p:cNvSpPr>
          <p:nvPr/>
        </p:nvSpPr>
        <p:spPr bwMode="auto">
          <a:xfrm>
            <a:off x="3863976" y="4579938"/>
            <a:ext cx="4392613" cy="0"/>
          </a:xfrm>
          <a:prstGeom prst="line">
            <a:avLst/>
          </a:prstGeom>
          <a:noFill/>
          <a:ln w="28575">
            <a:solidFill>
              <a:srgbClr val="6E0000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400" name="Line 7"/>
          <p:cNvSpPr>
            <a:spLocks noChangeShapeType="1"/>
          </p:cNvSpPr>
          <p:nvPr/>
        </p:nvSpPr>
        <p:spPr bwMode="auto">
          <a:xfrm flipH="1">
            <a:off x="6096001" y="1557338"/>
            <a:ext cx="15875" cy="520700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401" name="Line 8"/>
          <p:cNvSpPr>
            <a:spLocks noChangeShapeType="1"/>
          </p:cNvSpPr>
          <p:nvPr/>
        </p:nvSpPr>
        <p:spPr bwMode="auto">
          <a:xfrm flipV="1">
            <a:off x="3648075" y="2992439"/>
            <a:ext cx="1423987" cy="868362"/>
          </a:xfrm>
          <a:prstGeom prst="line">
            <a:avLst/>
          </a:prstGeom>
          <a:noFill/>
          <a:ln w="28575">
            <a:solidFill>
              <a:srgbClr val="6E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402" name="Line 9"/>
          <p:cNvSpPr>
            <a:spLocks noChangeShapeType="1"/>
          </p:cNvSpPr>
          <p:nvPr/>
        </p:nvSpPr>
        <p:spPr bwMode="auto">
          <a:xfrm>
            <a:off x="7119940" y="2992439"/>
            <a:ext cx="1630360" cy="939800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403" name="Line 10"/>
          <p:cNvSpPr>
            <a:spLocks noChangeShapeType="1"/>
          </p:cNvSpPr>
          <p:nvPr/>
        </p:nvSpPr>
        <p:spPr bwMode="auto">
          <a:xfrm flipV="1">
            <a:off x="3071813" y="1557338"/>
            <a:ext cx="1873250" cy="2303462"/>
          </a:xfrm>
          <a:prstGeom prst="line">
            <a:avLst/>
          </a:prstGeom>
          <a:noFill/>
          <a:ln w="28575">
            <a:solidFill>
              <a:srgbClr val="6E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404" name="Line 11"/>
          <p:cNvSpPr>
            <a:spLocks noChangeShapeType="1"/>
          </p:cNvSpPr>
          <p:nvPr/>
        </p:nvSpPr>
        <p:spPr bwMode="auto">
          <a:xfrm flipH="1" flipV="1">
            <a:off x="7175501" y="1557339"/>
            <a:ext cx="2016125" cy="2320925"/>
          </a:xfrm>
          <a:prstGeom prst="line">
            <a:avLst/>
          </a:prstGeom>
          <a:noFill/>
          <a:ln w="28575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405" name="Text Box 12"/>
          <p:cNvSpPr txBox="1">
            <a:spLocks noChangeArrowheads="1"/>
          </p:cNvSpPr>
          <p:nvPr/>
        </p:nvSpPr>
        <p:spPr bwMode="auto">
          <a:xfrm>
            <a:off x="4945063" y="3371851"/>
            <a:ext cx="2519362" cy="777875"/>
          </a:xfrm>
          <a:prstGeom prst="rect">
            <a:avLst/>
          </a:prstGeom>
          <a:noFill/>
          <a:ln w="28575">
            <a:solidFill>
              <a:srgbClr val="6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impact</a:t>
            </a:r>
          </a:p>
        </p:txBody>
      </p:sp>
      <p:sp>
        <p:nvSpPr>
          <p:cNvPr id="187406" name="Line 13"/>
          <p:cNvSpPr>
            <a:spLocks noChangeShapeType="1"/>
          </p:cNvSpPr>
          <p:nvPr/>
        </p:nvSpPr>
        <p:spPr bwMode="auto">
          <a:xfrm>
            <a:off x="6096000" y="2997201"/>
            <a:ext cx="0" cy="360363"/>
          </a:xfrm>
          <a:prstGeom prst="line">
            <a:avLst/>
          </a:prstGeom>
          <a:noFill/>
          <a:ln w="28575" cap="rnd">
            <a:solidFill>
              <a:srgbClr val="6E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407" name="Text Box 14"/>
          <p:cNvSpPr txBox="1">
            <a:spLocks noChangeArrowheads="1"/>
          </p:cNvSpPr>
          <p:nvPr/>
        </p:nvSpPr>
        <p:spPr bwMode="auto">
          <a:xfrm>
            <a:off x="1595438" y="5519738"/>
            <a:ext cx="8964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AU" altLang="en-US" sz="3600" b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Sustainable             Unsustainable</a:t>
            </a:r>
          </a:p>
        </p:txBody>
      </p:sp>
      <p:sp>
        <p:nvSpPr>
          <p:cNvPr id="187408" name="Line 15"/>
          <p:cNvSpPr>
            <a:spLocks noChangeShapeType="1"/>
          </p:cNvSpPr>
          <p:nvPr/>
        </p:nvSpPr>
        <p:spPr bwMode="auto">
          <a:xfrm>
            <a:off x="5375276" y="5840413"/>
            <a:ext cx="1152525" cy="0"/>
          </a:xfrm>
          <a:prstGeom prst="line">
            <a:avLst/>
          </a:prstGeom>
          <a:noFill/>
          <a:ln w="38100">
            <a:solidFill>
              <a:srgbClr val="6E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160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eroded_landscape_saltpan"/>
          <p:cNvPicPr>
            <a:picLocks noChangeAspect="1" noChangeArrowheads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357313"/>
            <a:ext cx="910590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 descr="yeomans9"/>
          <p:cNvPicPr preferRelativeResize="0"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860801"/>
            <a:ext cx="9074150" cy="2817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2003426" y="3857626"/>
            <a:ext cx="4168775" cy="18192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800">
              <a:solidFill>
                <a:srgbClr val="6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Rehabilitation &amp;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maintenance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883" name="Text Box 3"/>
          <p:cNvSpPr txBox="1">
            <a:spLocks noChangeAspect="1" noChangeArrowheads="1"/>
          </p:cNvSpPr>
          <p:nvPr/>
        </p:nvSpPr>
        <p:spPr bwMode="auto">
          <a:xfrm>
            <a:off x="6172201" y="2032001"/>
            <a:ext cx="4213225" cy="18192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800">
              <a:solidFill>
                <a:srgbClr val="6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en-US"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Erodes natural capital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&amp; ecological integrity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800" i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AU" altLang="en-US" sz="2200" i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(declining productivity)</a:t>
            </a:r>
            <a:endParaRPr lang="en-US" altLang="en-US" sz="2200" i="1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382" name="Text Box 4"/>
          <p:cNvSpPr txBox="1">
            <a:spLocks noChangeArrowheads="1"/>
          </p:cNvSpPr>
          <p:nvPr/>
        </p:nvSpPr>
        <p:spPr bwMode="auto">
          <a:xfrm>
            <a:off x="2003426" y="2041525"/>
            <a:ext cx="4168775" cy="18161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800">
              <a:solidFill>
                <a:srgbClr val="6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en-US"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Productivity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yield, output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5562600" y="4419600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887" name="Line 7"/>
          <p:cNvSpPr>
            <a:spLocks noChangeShapeType="1"/>
          </p:cNvSpPr>
          <p:nvPr/>
        </p:nvSpPr>
        <p:spPr bwMode="auto">
          <a:xfrm>
            <a:off x="5703888" y="4670425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888" name="Line 8"/>
          <p:cNvSpPr>
            <a:spLocks noChangeShapeType="1"/>
          </p:cNvSpPr>
          <p:nvPr/>
        </p:nvSpPr>
        <p:spPr bwMode="auto">
          <a:xfrm rot="16200000">
            <a:off x="5704681" y="4680744"/>
            <a:ext cx="1588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6183313" y="3865563"/>
            <a:ext cx="4203700" cy="18161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800">
              <a:solidFill>
                <a:srgbClr val="6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Builds natural capital,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ecological integrity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AU" altLang="en-US" sz="21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(basis for sustained productivity)</a:t>
            </a:r>
            <a:endParaRPr lang="en-US" altLang="en-US" sz="2100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5486400" y="2667000"/>
            <a:ext cx="287338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891" name="AutoShape 11"/>
          <p:cNvSpPr>
            <a:spLocks noChangeArrowheads="1"/>
          </p:cNvSpPr>
          <p:nvPr/>
        </p:nvSpPr>
        <p:spPr bwMode="auto">
          <a:xfrm rot="19036003">
            <a:off x="5622925" y="2635250"/>
            <a:ext cx="287338" cy="71438"/>
          </a:xfrm>
          <a:prstGeom prst="rightArrow">
            <a:avLst>
              <a:gd name="adj1" fmla="val 50000"/>
              <a:gd name="adj2" fmla="val 10055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389" name="Rectangle 2"/>
          <p:cNvSpPr>
            <a:spLocks noChangeArrowheads="1"/>
          </p:cNvSpPr>
          <p:nvPr/>
        </p:nvSpPr>
        <p:spPr bwMode="auto">
          <a:xfrm>
            <a:off x="1524000" y="115888"/>
            <a:ext cx="9144000" cy="1077912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Rewards to natural resource managers, such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farmers; re maintenance &amp; sustainability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25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animBg="1"/>
      <p:bldP spid="250883" grpId="0" animBg="1"/>
      <p:bldP spid="250886" grpId="0" animBg="1"/>
      <p:bldP spid="250889" grpId="0" animBg="1"/>
      <p:bldP spid="250890" grpId="0" animBg="1"/>
      <p:bldP spid="2508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57188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Unrealised potential of design/redesign</a:t>
            </a:r>
          </a:p>
        </p:txBody>
      </p:sp>
      <p:pic>
        <p:nvPicPr>
          <p:cNvPr id="235523" name="Picture 3" descr="slide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71626"/>
            <a:ext cx="84582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6600826" y="5143500"/>
            <a:ext cx="3311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b="1">
                <a:solidFill>
                  <a:srgbClr val="800000"/>
                </a:solidFill>
                <a:cs typeface="Arial" panose="020B0604020202020204" pitchFamily="34" charset="0"/>
              </a:rPr>
              <a:t>   EFFICIENCY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i="1">
                <a:solidFill>
                  <a:srgbClr val="800000"/>
                </a:solidFill>
                <a:cs typeface="Arial" panose="020B0604020202020204" pitchFamily="34" charset="0"/>
              </a:rPr>
              <a:t>(both primarily reactive)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7391401" y="4786313"/>
            <a:ext cx="23479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b="1" dirty="0">
                <a:solidFill>
                  <a:srgbClr val="800000"/>
                </a:solidFill>
                <a:cs typeface="Arial" panose="020B0604020202020204" pitchFamily="34" charset="0"/>
              </a:rPr>
              <a:t> SUBSTITUTION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7462838" y="3357564"/>
            <a:ext cx="17764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b="1">
                <a:solidFill>
                  <a:srgbClr val="800000"/>
                </a:solidFill>
                <a:cs typeface="Arial" panose="020B0604020202020204" pitchFamily="34" charset="0"/>
              </a:rPr>
              <a:t>REDESIGN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>
                <a:solidFill>
                  <a:srgbClr val="800000"/>
                </a:solidFill>
                <a:cs typeface="Arial" panose="020B0604020202020204" pitchFamily="34" charset="0"/>
              </a:rPr>
              <a:t>(proactive)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8164514" y="29241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8616951" y="23034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9163051" y="16287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9278938" y="1611314"/>
            <a:ext cx="538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969230266"/>
      </p:ext>
    </p:extLst>
  </p:cSld>
  <p:clrMapOvr>
    <a:masterClrMapping/>
  </p:clrMapOvr>
  <p:transition spd="slow">
    <p:cover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05B84-B1EC-4479-9818-6E61FF344B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brightnessContrast contrast="63000"/>
                    </a14:imgEffect>
                  </a14:imgLayer>
                </a14:imgProps>
              </a:ext>
            </a:extLst>
          </a:blip>
          <a:srcRect l="1447" r="760" b="2279"/>
          <a:stretch/>
        </p:blipFill>
        <p:spPr>
          <a:xfrm>
            <a:off x="2213841" y="0"/>
            <a:ext cx="7818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5B8138-2AEF-43B7-B295-CB65C051B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3000"/>
                    </a14:imgEffect>
                  </a14:imgLayer>
                </a14:imgProps>
              </a:ext>
            </a:extLst>
          </a:blip>
          <a:srcRect t="3376" b="5315"/>
          <a:stretch/>
        </p:blipFill>
        <p:spPr>
          <a:xfrm>
            <a:off x="2314937" y="35771"/>
            <a:ext cx="7562126" cy="67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387CA8-38D6-4F41-96A5-AFE651D1D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3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552" y="81023"/>
            <a:ext cx="9680896" cy="669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09BFFE-6FB4-4F40-B486-73F4A64D6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3195" y="98667"/>
            <a:ext cx="5725610" cy="66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6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0009C-4D82-4EA4-A066-C4509ACA7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267286"/>
            <a:ext cx="3276600" cy="467199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E5EB058-26F9-4E71-AFA2-8C512AA87040}"/>
              </a:ext>
            </a:extLst>
          </p:cNvPr>
          <p:cNvSpPr/>
          <p:nvPr/>
        </p:nvSpPr>
        <p:spPr>
          <a:xfrm>
            <a:off x="5907868" y="4609573"/>
            <a:ext cx="360000" cy="144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17D1B45-D50A-4B66-8C85-0A229A6C68A8}"/>
              </a:ext>
            </a:extLst>
          </p:cNvPr>
          <p:cNvSpPr/>
          <p:nvPr/>
        </p:nvSpPr>
        <p:spPr>
          <a:xfrm>
            <a:off x="5920615" y="3817347"/>
            <a:ext cx="360000" cy="144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1A28F53-67E0-4ABD-9CA3-E231EB5F9956}"/>
              </a:ext>
            </a:extLst>
          </p:cNvPr>
          <p:cNvSpPr/>
          <p:nvPr/>
        </p:nvSpPr>
        <p:spPr>
          <a:xfrm>
            <a:off x="5920615" y="2758185"/>
            <a:ext cx="360000" cy="144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30D81C8-3343-4A29-9034-1BF80E5843F0}"/>
              </a:ext>
            </a:extLst>
          </p:cNvPr>
          <p:cNvSpPr/>
          <p:nvPr/>
        </p:nvSpPr>
        <p:spPr>
          <a:xfrm>
            <a:off x="5919591" y="1589361"/>
            <a:ext cx="360000" cy="144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56236C6-C00F-4C88-BCFA-ECFD74D7BDD3}"/>
              </a:ext>
            </a:extLst>
          </p:cNvPr>
          <p:cNvSpPr/>
          <p:nvPr/>
        </p:nvSpPr>
        <p:spPr>
          <a:xfrm rot="12089252">
            <a:off x="6103911" y="4156371"/>
            <a:ext cx="324000" cy="144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44F151F-ABC1-400C-B0D6-E575F3EDB6A2}"/>
              </a:ext>
            </a:extLst>
          </p:cNvPr>
          <p:cNvSpPr/>
          <p:nvPr/>
        </p:nvSpPr>
        <p:spPr>
          <a:xfrm rot="12089252">
            <a:off x="6084457" y="3172297"/>
            <a:ext cx="324000" cy="144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4FD7512-39A1-416F-B6DF-9DE3D97EB999}"/>
              </a:ext>
            </a:extLst>
          </p:cNvPr>
          <p:cNvSpPr/>
          <p:nvPr/>
        </p:nvSpPr>
        <p:spPr>
          <a:xfrm rot="12089252">
            <a:off x="6084458" y="2199640"/>
            <a:ext cx="324000" cy="144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635B4A-34BA-4AA6-891F-AB74A41D73E7}"/>
              </a:ext>
            </a:extLst>
          </p:cNvPr>
          <p:cNvSpPr txBox="1"/>
          <p:nvPr/>
        </p:nvSpPr>
        <p:spPr>
          <a:xfrm>
            <a:off x="832337" y="4583617"/>
            <a:ext cx="310661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Unknowing &amp; questioning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9C805B-5574-4A3C-A1CA-47BCD46BB6D3}"/>
              </a:ext>
            </a:extLst>
          </p:cNvPr>
          <p:cNvSpPr txBox="1"/>
          <p:nvPr/>
        </p:nvSpPr>
        <p:spPr>
          <a:xfrm>
            <a:off x="1106904" y="3164353"/>
            <a:ext cx="283204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Presencing &amp; engaging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0BDFD7-6ECB-4C3E-AD48-7B98B0F15F1C}"/>
              </a:ext>
            </a:extLst>
          </p:cNvPr>
          <p:cNvSpPr txBox="1"/>
          <p:nvPr/>
        </p:nvSpPr>
        <p:spPr>
          <a:xfrm>
            <a:off x="1528012" y="2574922"/>
            <a:ext cx="20574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Holistic learning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5442FAF1-FF8C-4945-897C-BA91A87249F5}"/>
              </a:ext>
            </a:extLst>
          </p:cNvPr>
          <p:cNvSpPr/>
          <p:nvPr/>
        </p:nvSpPr>
        <p:spPr>
          <a:xfrm>
            <a:off x="2291861" y="3664300"/>
            <a:ext cx="404446" cy="79222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0E0D74-AE2C-45EC-9AC7-04C9FB802B4D}"/>
              </a:ext>
            </a:extLst>
          </p:cNvPr>
          <p:cNvSpPr txBox="1"/>
          <p:nvPr/>
        </p:nvSpPr>
        <p:spPr>
          <a:xfrm>
            <a:off x="8606588" y="4659003"/>
            <a:ext cx="257074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Provisional knowing 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4F341C-ACA5-43BF-927C-1C6066608721}"/>
              </a:ext>
            </a:extLst>
          </p:cNvPr>
          <p:cNvSpPr txBox="1"/>
          <p:nvPr/>
        </p:nvSpPr>
        <p:spPr>
          <a:xfrm>
            <a:off x="4993109" y="235743"/>
            <a:ext cx="232209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Feedback sensing</a:t>
            </a:r>
            <a:endParaRPr kumimoji="0" lang="en-A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B0E8D98E-C146-45BC-A49D-75E953CB19A9}"/>
              </a:ext>
            </a:extLst>
          </p:cNvPr>
          <p:cNvSpPr/>
          <p:nvPr/>
        </p:nvSpPr>
        <p:spPr>
          <a:xfrm>
            <a:off x="9604129" y="1568559"/>
            <a:ext cx="404446" cy="79222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0E85E5-712A-4819-B202-74BBF149FC0C}"/>
              </a:ext>
            </a:extLst>
          </p:cNvPr>
          <p:cNvSpPr txBox="1"/>
          <p:nvPr/>
        </p:nvSpPr>
        <p:spPr>
          <a:xfrm>
            <a:off x="4457699" y="5750921"/>
            <a:ext cx="338688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Progressive Spiral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7721F9-3C0A-41A4-BD74-85FF49EE4275}"/>
              </a:ext>
            </a:extLst>
          </p:cNvPr>
          <p:cNvSpPr txBox="1"/>
          <p:nvPr/>
        </p:nvSpPr>
        <p:spPr>
          <a:xfrm>
            <a:off x="9300409" y="1000168"/>
            <a:ext cx="102268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Acting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DB918E-AD36-4F4B-98F1-59A4CF40274A}"/>
              </a:ext>
            </a:extLst>
          </p:cNvPr>
          <p:cNvSpPr txBox="1"/>
          <p:nvPr/>
        </p:nvSpPr>
        <p:spPr>
          <a:xfrm>
            <a:off x="8606588" y="2596879"/>
            <a:ext cx="236621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Creating, designing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&amp; planning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FB65F7-49B1-4036-A7CE-7867A35BE1F2}"/>
              </a:ext>
            </a:extLst>
          </p:cNvPr>
          <p:cNvSpPr txBox="1"/>
          <p:nvPr/>
        </p:nvSpPr>
        <p:spPr>
          <a:xfrm>
            <a:off x="8506326" y="3468920"/>
            <a:ext cx="258679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Visioning &amp; imagining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66783F-8300-4939-8B01-50F21FA90F77}"/>
              </a:ext>
            </a:extLst>
          </p:cNvPr>
          <p:cNvSpPr txBox="1"/>
          <p:nvPr/>
        </p:nvSpPr>
        <p:spPr>
          <a:xfrm>
            <a:off x="8771020" y="4063962"/>
            <a:ext cx="211755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Context sensing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1828800" y="17464"/>
            <a:ext cx="8610600" cy="5492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3000" b="1">
                <a:solidFill>
                  <a:srgbClr val="FFFFFF"/>
                </a:solidFill>
                <a:cs typeface="Arial" panose="020B0604020202020204" pitchFamily="34" charset="0"/>
              </a:rPr>
              <a:t>Stages in Understanding</a:t>
            </a:r>
            <a:r>
              <a:rPr lang="en-AU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AU" altLang="en-US" sz="2000">
                <a:solidFill>
                  <a:srgbClr val="FFFFFF"/>
                </a:solidFill>
                <a:cs typeface="Arial" panose="020B0604020202020204" pitchFamily="34" charset="0"/>
              </a:rPr>
              <a:t>(Rachel Lauer’s ‘epistemes’</a:t>
            </a:r>
            <a:r>
              <a:rPr lang="en-AU" altLang="en-US" sz="2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AU" altLang="en-US" sz="2000">
                <a:solidFill>
                  <a:srgbClr val="FFFFFF"/>
                </a:solidFill>
                <a:cs typeface="Arial" panose="020B0604020202020204" pitchFamily="34" charset="0"/>
              </a:rPr>
              <a:t>1983)</a:t>
            </a:r>
            <a:endParaRPr lang="en-US" altLang="en-US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25283" name="Picture 3" descr="lauer_rach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576264"/>
            <a:ext cx="410368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1992313" y="5880101"/>
            <a:ext cx="8280400" cy="8620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5. recognizing its </a:t>
            </a:r>
            <a:r>
              <a:rPr lang="en-AU" altLang="en-US" sz="2800" b="1" i="1">
                <a:solidFill>
                  <a:srgbClr val="FFFFFF"/>
                </a:solidFill>
                <a:cs typeface="Arial" panose="020B0604020202020204" pitchFamily="34" charset="0"/>
              </a:rPr>
              <a:t>paradoxical</a:t>
            </a:r>
            <a:r>
              <a:rPr lang="en-AU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 &amp; </a:t>
            </a:r>
            <a:r>
              <a:rPr lang="en-AU" altLang="en-US" sz="2800" b="1" i="1">
                <a:solidFill>
                  <a:srgbClr val="FFFFFF"/>
                </a:solidFill>
                <a:cs typeface="Arial" panose="020B0604020202020204" pitchFamily="34" charset="0"/>
              </a:rPr>
              <a:t>unknown</a:t>
            </a:r>
            <a:r>
              <a:rPr lang="en-AU" altLang="en-US" sz="2400" b="1" i="1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AU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qualities</a:t>
            </a:r>
            <a:r>
              <a:rPr lang="en-AU" altLang="en-US" sz="2400" b="1" i="1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200" i="1">
                <a:solidFill>
                  <a:srgbClr val="FFFFFF"/>
                </a:solidFill>
                <a:cs typeface="Arial" panose="020B0604020202020204" pitchFamily="34" charset="0"/>
              </a:rPr>
              <a:t>(beyond the thing!)</a:t>
            </a:r>
            <a:endParaRPr lang="en-US" altLang="en-US" sz="2200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3328989" y="5159375"/>
            <a:ext cx="5646737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4. critical reflection on it </a:t>
            </a:r>
            <a:r>
              <a:rPr lang="en-AU" altLang="en-US" sz="2200" i="1">
                <a:solidFill>
                  <a:srgbClr val="FFFFFF"/>
                </a:solidFill>
                <a:cs typeface="Arial" panose="020B0604020202020204" pitchFamily="34" charset="0"/>
              </a:rPr>
              <a:t>(going deeper)</a:t>
            </a:r>
            <a:endParaRPr lang="en-US" altLang="en-US" sz="2200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2968625" y="4440238"/>
            <a:ext cx="6440488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3. understanding its relationships/parallels</a:t>
            </a:r>
            <a:endParaRPr lang="en-US" altLang="en-US" sz="18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3792538" y="3719513"/>
            <a:ext cx="47117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2. its definition &amp; measurement</a:t>
            </a:r>
            <a:endParaRPr lang="en-US" altLang="en-US" sz="24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3143250" y="2997200"/>
            <a:ext cx="59055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1. initial recognition of thing or concept</a:t>
            </a:r>
            <a:endParaRPr lang="en-US" altLang="en-US" sz="24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45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animBg="1"/>
      <p:bldP spid="225285" grpId="0" animBg="1"/>
      <p:bldP spid="225286" grpId="0" animBg="1"/>
      <p:bldP spid="225287" grpId="0" animBg="1"/>
      <p:bldP spid="2252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 descr="1_lie_vision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809625"/>
            <a:ext cx="771525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1524000" y="-26988"/>
            <a:ext cx="9144000" cy="1754188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ja-JP" sz="26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radical way to progress our thinking &amp; action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ja-JP" sz="26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is paradoxically </a:t>
            </a:r>
            <a:r>
              <a:rPr lang="en-AU" altLang="ja-JP" sz="2400" i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(in a workshop context)</a:t>
            </a:r>
            <a:r>
              <a:rPr lang="en-AU" altLang="ja-JP" sz="2400" b="1" i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ja-JP" sz="26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</a:t>
            </a:r>
            <a:r>
              <a:rPr lang="en-AU" altLang="ja-JP" b="1" u="sng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boldly ‘LIE</a:t>
            </a:r>
            <a:r>
              <a:rPr lang="en-AU" altLang="ja-JP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'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ja-JP" sz="26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about changes that you have already brought about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ja-JP" sz="2400" i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(that you have actually not brought about!)</a:t>
            </a:r>
            <a:endParaRPr lang="en-US" altLang="en-US" sz="2400" i="1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1524000" y="3535363"/>
            <a:ext cx="9144000" cy="830262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ja-JP" sz="24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Enables us to vision &amp; act from our ‘</a:t>
            </a:r>
            <a:r>
              <a:rPr lang="en-AU" altLang="ja-JP" sz="2400" b="1" u="sng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core’ being</a:t>
            </a:r>
            <a:r>
              <a:rPr lang="en-AU" altLang="ja-JP" sz="24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ja-JP" sz="2200" b="1" i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AU" altLang="ja-JP" sz="2200" i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our benign potential</a:t>
            </a:r>
            <a:r>
              <a:rPr lang="en-AU" altLang="ja-JP" sz="2200" b="1" i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);</a:t>
            </a:r>
            <a:r>
              <a:rPr lang="en-AU" altLang="ja-JP" sz="24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not from our maladapted/compensatory selves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1524000" y="5226050"/>
            <a:ext cx="9144000" cy="16319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ja-JP" sz="240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daring to engage in such 'deep' reflection &amp; implementation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ja-JP" sz="240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meaningful doable initiatives, we can significantly contribute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ja-JP" sz="240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changing our lives &amp; the world for the better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ja-JP" sz="2200" i="1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(rather than just tinkering with the </a:t>
            </a:r>
            <a:r>
              <a:rPr lang="en-AU" altLang="ja-JP" sz="2200" b="1" i="1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status quo</a:t>
            </a:r>
            <a:r>
              <a:rPr lang="en-AU" altLang="ja-JP" sz="2200" i="1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28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 animBg="1"/>
      <p:bldP spid="3840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A4E27-50C3-4827-B7C5-1204A074A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400" y="625634"/>
            <a:ext cx="6095200" cy="6858000"/>
          </a:xfrm>
          <a:prstGeom prst="rect">
            <a:avLst/>
          </a:prstGeom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467853" y="0"/>
            <a:ext cx="9192126" cy="5847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Prerequisites for effective action re genuine progress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9E462B8-9F7A-4948-92CD-858FF49A4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589" y="824816"/>
            <a:ext cx="7507706" cy="83099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Understanding systems, holism &amp; complex relationships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(between ecology, psychology,</a:t>
            </a:r>
            <a:r>
              <a:rPr kumimoji="0" lang="en-US" altLang="en-US" sz="22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psycho-social evolution…)</a:t>
            </a:r>
            <a:endParaRPr kumimoji="0" lang="en-AU" altLang="en-US" sz="2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560FA8-A1D2-4932-9CD9-EDD932CFF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346" y="3153914"/>
            <a:ext cx="9805737" cy="83099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 willing &amp; able to look broadly &amp; deeply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alt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see what is missing in current structures, practices &amp; responses to problems &amp; visions of futures)</a:t>
            </a:r>
            <a:endParaRPr kumimoji="0" lang="en-AU" altLang="en-US" sz="2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5446E9C-1CB5-49F8-81A9-E05FBBA02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726" y="6121741"/>
            <a:ext cx="6773779" cy="46166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Courage to name these &amp; raise possible alternatives</a:t>
            </a:r>
            <a:endParaRPr kumimoji="0" lang="en-AU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3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1756611" y="0"/>
            <a:ext cx="8614610" cy="1016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3000" b="1">
                <a:solidFill>
                  <a:srgbClr val="FFFFFF"/>
                </a:solidFill>
                <a:cs typeface="Arial" panose="020B0604020202020204" pitchFamily="34" charset="0"/>
              </a:rPr>
              <a:t>Psychosocial evolution &amp; transformative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3000" b="1">
                <a:solidFill>
                  <a:srgbClr val="FFFFFF"/>
                </a:solidFill>
                <a:cs typeface="Arial" panose="020B0604020202020204" pitchFamily="34" charset="0"/>
              </a:rPr>
              <a:t>institutional &amp; structural change </a:t>
            </a:r>
            <a:r>
              <a:rPr lang="en-AU" altLang="en-US" sz="2400">
                <a:solidFill>
                  <a:srgbClr val="FFFFFF"/>
                </a:solidFill>
                <a:cs typeface="Arial" panose="020B0604020202020204" pitchFamily="34" charset="0"/>
              </a:rPr>
              <a:t>(above to below)</a:t>
            </a:r>
            <a:endParaRPr lang="en-US" altLang="en-US" sz="24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61475" name="Oval 3"/>
          <p:cNvSpPr>
            <a:spLocks noChangeArrowheads="1"/>
          </p:cNvSpPr>
          <p:nvPr/>
        </p:nvSpPr>
        <p:spPr bwMode="auto">
          <a:xfrm>
            <a:off x="4800600" y="1557338"/>
            <a:ext cx="2376488" cy="1511300"/>
          </a:xfrm>
          <a:prstGeom prst="ellips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61476" name="Oval 4"/>
          <p:cNvSpPr>
            <a:spLocks noChangeArrowheads="1"/>
          </p:cNvSpPr>
          <p:nvPr/>
        </p:nvSpPr>
        <p:spPr bwMode="auto">
          <a:xfrm>
            <a:off x="3778250" y="2420938"/>
            <a:ext cx="2376488" cy="1511300"/>
          </a:xfrm>
          <a:prstGeom prst="ellips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61477" name="Oval 5"/>
          <p:cNvSpPr>
            <a:spLocks noChangeArrowheads="1"/>
          </p:cNvSpPr>
          <p:nvPr/>
        </p:nvSpPr>
        <p:spPr bwMode="auto">
          <a:xfrm>
            <a:off x="5808664" y="2420938"/>
            <a:ext cx="2376487" cy="1511300"/>
          </a:xfrm>
          <a:prstGeom prst="ellips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5232401" y="1782763"/>
            <a:ext cx="1611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6E0000"/>
                </a:solidFill>
                <a:cs typeface="Arial" panose="020B0604020202020204" pitchFamily="34" charset="0"/>
              </a:rPr>
              <a:t> Socialising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1">
                <a:solidFill>
                  <a:srgbClr val="6E0000"/>
                </a:solidFill>
                <a:cs typeface="Arial" panose="020B0604020202020204" pitchFamily="34" charset="0"/>
              </a:rPr>
              <a:t>  (fear-based)</a:t>
            </a: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3863975" y="2997201"/>
            <a:ext cx="1931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6E0000"/>
                </a:solidFill>
                <a:cs typeface="Arial" panose="020B0604020202020204" pitchFamily="34" charset="0"/>
              </a:rPr>
              <a:t> Problem focus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1">
                <a:solidFill>
                  <a:srgbClr val="6E0000"/>
                </a:solidFill>
                <a:cs typeface="Arial" panose="020B0604020202020204" pitchFamily="34" charset="0"/>
              </a:rPr>
              <a:t>       (reactive)</a:t>
            </a: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6154738" y="2636838"/>
            <a:ext cx="2101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6E0000"/>
                </a:solidFill>
                <a:cs typeface="Arial" panose="020B0604020202020204" pitchFamily="34" charset="0"/>
              </a:rPr>
              <a:t> Exclusionary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6E0000"/>
                </a:solidFill>
                <a:cs typeface="Arial" panose="020B0604020202020204" pitchFamily="34" charset="0"/>
              </a:rPr>
              <a:t>    hierarchical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1">
                <a:solidFill>
                  <a:srgbClr val="6E0000"/>
                </a:solidFill>
                <a:cs typeface="Arial" panose="020B0604020202020204" pitchFamily="34" charset="0"/>
              </a:rPr>
              <a:t>(top down)</a:t>
            </a:r>
            <a:r>
              <a:rPr lang="en-US" altLang="en-US" sz="1800" b="1" i="1">
                <a:solidFill>
                  <a:srgbClr val="6E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rgbClr val="6E0000"/>
                </a:solidFill>
                <a:cs typeface="Arial" panose="020B0604020202020204" pitchFamily="34" charset="0"/>
              </a:rPr>
              <a:t>social</a:t>
            </a:r>
            <a:r>
              <a:rPr lang="en-US" altLang="en-US" sz="1800">
                <a:solidFill>
                  <a:srgbClr val="6E0000"/>
                </a:solidFill>
                <a:cs typeface="Arial" panose="020B0604020202020204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6E0000"/>
                </a:solidFill>
                <a:cs typeface="Arial" panose="020B0604020202020204" pitchFamily="34" charset="0"/>
              </a:rPr>
              <a:t>    institutions</a:t>
            </a:r>
          </a:p>
        </p:txBody>
      </p:sp>
      <p:sp>
        <p:nvSpPr>
          <p:cNvPr id="361481" name="Oval 9"/>
          <p:cNvSpPr>
            <a:spLocks noChangeArrowheads="1"/>
          </p:cNvSpPr>
          <p:nvPr/>
        </p:nvSpPr>
        <p:spPr bwMode="auto">
          <a:xfrm>
            <a:off x="4872039" y="4078288"/>
            <a:ext cx="2376487" cy="151130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61482" name="Oval 10"/>
          <p:cNvSpPr>
            <a:spLocks noChangeArrowheads="1"/>
          </p:cNvSpPr>
          <p:nvPr/>
        </p:nvSpPr>
        <p:spPr bwMode="auto">
          <a:xfrm>
            <a:off x="3849689" y="4941888"/>
            <a:ext cx="2376487" cy="151130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61483" name="Oval 11"/>
          <p:cNvSpPr>
            <a:spLocks noChangeArrowheads="1"/>
          </p:cNvSpPr>
          <p:nvPr/>
        </p:nvSpPr>
        <p:spPr bwMode="auto">
          <a:xfrm>
            <a:off x="5880100" y="4941888"/>
            <a:ext cx="2376488" cy="151130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5402263" y="4292601"/>
            <a:ext cx="1466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336600"/>
                </a:solidFill>
                <a:cs typeface="Arial" panose="020B0604020202020204" pitchFamily="34" charset="0"/>
              </a:rPr>
              <a:t> Enabling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1">
                <a:solidFill>
                  <a:srgbClr val="336600"/>
                </a:solidFill>
                <a:cs typeface="Arial" panose="020B0604020202020204" pitchFamily="34" charset="0"/>
              </a:rPr>
              <a:t>(love-based)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336600"/>
              </a:solidFill>
              <a:cs typeface="Arial" panose="020B0604020202020204" pitchFamily="34" charset="0"/>
            </a:endParaRPr>
          </a:p>
        </p:txBody>
      </p:sp>
      <p:sp>
        <p:nvSpPr>
          <p:cNvPr id="361485" name="Text Box 13"/>
          <p:cNvSpPr txBox="1">
            <a:spLocks noChangeArrowheads="1"/>
          </p:cNvSpPr>
          <p:nvPr/>
        </p:nvSpPr>
        <p:spPr bwMode="auto">
          <a:xfrm>
            <a:off x="3946526" y="5373689"/>
            <a:ext cx="1954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336600"/>
                </a:solidFill>
                <a:cs typeface="Arial" panose="020B0604020202020204" pitchFamily="34" charset="0"/>
              </a:rPr>
              <a:t> Deep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336600"/>
                </a:solidFill>
                <a:cs typeface="Arial" panose="020B0604020202020204" pitchFamily="34" charset="0"/>
              </a:rPr>
              <a:t>redesign/design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3366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i="1">
                <a:solidFill>
                  <a:srgbClr val="336600"/>
                </a:solidFill>
                <a:cs typeface="Arial" panose="020B0604020202020204" pitchFamily="34" charset="0"/>
              </a:rPr>
              <a:t>(proactive)</a:t>
            </a:r>
            <a:endParaRPr lang="en-US" altLang="en-US" sz="1800" b="1" i="1">
              <a:solidFill>
                <a:srgbClr val="336600"/>
              </a:solidFill>
              <a:cs typeface="Arial" panose="020B0604020202020204" pitchFamily="34" charset="0"/>
            </a:endParaRPr>
          </a:p>
        </p:txBody>
      </p:sp>
      <p:sp>
        <p:nvSpPr>
          <p:cNvPr id="361486" name="Text Box 14"/>
          <p:cNvSpPr txBox="1">
            <a:spLocks noChangeArrowheads="1"/>
          </p:cNvSpPr>
          <p:nvPr/>
        </p:nvSpPr>
        <p:spPr bwMode="auto">
          <a:xfrm>
            <a:off x="6035676" y="5229226"/>
            <a:ext cx="2276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336600"/>
                </a:solidFill>
                <a:cs typeface="Arial" panose="020B0604020202020204" pitchFamily="34" charset="0"/>
              </a:rPr>
              <a:t>  Participatory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336600"/>
                </a:solidFill>
                <a:cs typeface="Arial" panose="020B0604020202020204" pitchFamily="34" charset="0"/>
              </a:rPr>
              <a:t>  social institutions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1">
                <a:solidFill>
                  <a:srgbClr val="336600"/>
                </a:solidFill>
                <a:cs typeface="Arial" panose="020B0604020202020204" pitchFamily="34" charset="0"/>
              </a:rPr>
              <a:t>(co-operacy)</a:t>
            </a:r>
          </a:p>
        </p:txBody>
      </p:sp>
    </p:spTree>
    <p:extLst>
      <p:ext uri="{BB962C8B-B14F-4D97-AF65-F5344CB8AC3E}">
        <p14:creationId xmlns:p14="http://schemas.microsoft.com/office/powerpoint/2010/main" val="61760006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3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3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animBg="1"/>
      <p:bldP spid="361476" grpId="0" animBg="1"/>
      <p:bldP spid="361477" grpId="0" animBg="1"/>
      <p:bldP spid="361478" grpId="0"/>
      <p:bldP spid="361479" grpId="0"/>
      <p:bldP spid="361480" grpId="0"/>
      <p:bldP spid="361481" grpId="0" animBg="1"/>
      <p:bldP spid="361482" grpId="0" animBg="1"/>
      <p:bldP spid="361483" grpId="0" animBg="1"/>
      <p:bldP spid="361484" grpId="0"/>
      <p:bldP spid="361485" grpId="0"/>
      <p:bldP spid="36148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81" name="Oval 9"/>
          <p:cNvSpPr>
            <a:spLocks noChangeArrowheads="1"/>
          </p:cNvSpPr>
          <p:nvPr/>
        </p:nvSpPr>
        <p:spPr bwMode="auto">
          <a:xfrm>
            <a:off x="3719514" y="692151"/>
            <a:ext cx="4897437" cy="3960813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2000">
              <a:solidFill>
                <a:prstClr val="black"/>
              </a:solidFill>
            </a:endParaRPr>
          </a:p>
        </p:txBody>
      </p:sp>
      <p:sp>
        <p:nvSpPr>
          <p:cNvPr id="361482" name="Oval 10"/>
          <p:cNvSpPr>
            <a:spLocks noChangeArrowheads="1"/>
          </p:cNvSpPr>
          <p:nvPr/>
        </p:nvSpPr>
        <p:spPr bwMode="auto">
          <a:xfrm>
            <a:off x="2424113" y="2276476"/>
            <a:ext cx="5040312" cy="3960813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2000">
              <a:solidFill>
                <a:prstClr val="black"/>
              </a:solidFill>
            </a:endParaRPr>
          </a:p>
        </p:txBody>
      </p:sp>
      <p:sp>
        <p:nvSpPr>
          <p:cNvPr id="361483" name="Oval 11"/>
          <p:cNvSpPr>
            <a:spLocks noChangeArrowheads="1"/>
          </p:cNvSpPr>
          <p:nvPr/>
        </p:nvSpPr>
        <p:spPr bwMode="auto">
          <a:xfrm>
            <a:off x="5159376" y="2205038"/>
            <a:ext cx="4752975" cy="403225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2000">
              <a:solidFill>
                <a:prstClr val="black"/>
              </a:solidFill>
            </a:endParaRP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5133976" y="830264"/>
            <a:ext cx="28559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336600"/>
                </a:solidFill>
              </a:rPr>
              <a:t>Engagement,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336600"/>
                </a:solidFill>
              </a:rPr>
              <a:t>Holistic </a:t>
            </a:r>
            <a:r>
              <a:rPr lang="en-US" altLang="en-US" sz="2000" b="1" u="sng">
                <a:solidFill>
                  <a:srgbClr val="336600"/>
                </a:solidFill>
              </a:rPr>
              <a:t>Integration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b="1">
              <a:solidFill>
                <a:srgbClr val="3366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i="1">
                <a:solidFill>
                  <a:srgbClr val="336600"/>
                </a:solidFill>
              </a:rPr>
              <a:t>vs. Observation, Study,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i="1">
                <a:solidFill>
                  <a:srgbClr val="336600"/>
                </a:solidFill>
              </a:rPr>
              <a:t>Problem Measurement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336600"/>
              </a:solidFill>
            </a:endParaRPr>
          </a:p>
        </p:txBody>
      </p:sp>
      <p:sp>
        <p:nvSpPr>
          <p:cNvPr id="361485" name="Text Box 13"/>
          <p:cNvSpPr txBox="1">
            <a:spLocks noChangeArrowheads="1"/>
          </p:cNvSpPr>
          <p:nvPr/>
        </p:nvSpPr>
        <p:spPr bwMode="auto">
          <a:xfrm>
            <a:off x="3000375" y="3860801"/>
            <a:ext cx="28082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336600"/>
                </a:solidFill>
              </a:rPr>
              <a:t>Attend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336600"/>
                </a:solidFill>
              </a:rPr>
              <a:t>&amp; Respond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336600"/>
                </a:solidFill>
              </a:rPr>
              <a:t>to ALL </a:t>
            </a:r>
            <a:r>
              <a:rPr lang="en-US" altLang="en-US" sz="2000" b="1" u="sng">
                <a:solidFill>
                  <a:srgbClr val="336600"/>
                </a:solidFill>
              </a:rPr>
              <a:t>Feedback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b="1">
              <a:solidFill>
                <a:srgbClr val="3366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i="1">
                <a:solidFill>
                  <a:srgbClr val="336600"/>
                </a:solidFill>
              </a:rPr>
              <a:t>vs. Overemphasize $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i="1">
                <a:solidFill>
                  <a:srgbClr val="336600"/>
                </a:solidFill>
              </a:rPr>
              <a:t>Ignore or downplay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i="1">
                <a:solidFill>
                  <a:srgbClr val="336600"/>
                </a:solidFill>
              </a:rPr>
              <a:t>      the rest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3366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336600"/>
              </a:solidFill>
            </a:endParaRPr>
          </a:p>
        </p:txBody>
      </p:sp>
      <p:sp>
        <p:nvSpPr>
          <p:cNvPr id="361486" name="Text Box 14"/>
          <p:cNvSpPr txBox="1">
            <a:spLocks noChangeArrowheads="1"/>
          </p:cNvSpPr>
          <p:nvPr/>
        </p:nvSpPr>
        <p:spPr bwMode="auto">
          <a:xfrm>
            <a:off x="7824789" y="4083050"/>
            <a:ext cx="16398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336600"/>
                </a:solidFill>
              </a:rPr>
              <a:t>Seek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u="sng">
                <a:solidFill>
                  <a:srgbClr val="336600"/>
                </a:solidFill>
              </a:rPr>
              <a:t>Balance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b="1">
              <a:solidFill>
                <a:srgbClr val="3366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i="1">
                <a:solidFill>
                  <a:srgbClr val="336600"/>
                </a:solidFill>
              </a:rPr>
              <a:t>vs. Control,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i="1">
                <a:solidFill>
                  <a:srgbClr val="336600"/>
                </a:solidFill>
              </a:rPr>
              <a:t>Manipulation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336600"/>
              </a:solidFill>
            </a:endParaRP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4583114" y="3068638"/>
            <a:ext cx="34575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6E0000"/>
                </a:solidFill>
              </a:rPr>
              <a:t>Collaborative,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6E0000"/>
                </a:solidFill>
              </a:rPr>
              <a:t>Emergent, Owned,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6E0000"/>
                </a:solidFill>
              </a:rPr>
              <a:t>‘</a:t>
            </a:r>
            <a:r>
              <a:rPr lang="en-US" altLang="en-US" sz="1800" b="1" u="sng">
                <a:solidFill>
                  <a:srgbClr val="6E0000"/>
                </a:solidFill>
              </a:rPr>
              <a:t>System Redesign</a:t>
            </a:r>
            <a:r>
              <a:rPr lang="en-US" altLang="en-US" sz="1800" b="1">
                <a:solidFill>
                  <a:srgbClr val="6E0000"/>
                </a:solidFill>
              </a:rPr>
              <a:t>’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b="1">
              <a:solidFill>
                <a:srgbClr val="6E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1">
                <a:solidFill>
                  <a:srgbClr val="6E0000"/>
                </a:solidFill>
              </a:rPr>
              <a:t>vs. Curative Imposed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1">
                <a:solidFill>
                  <a:srgbClr val="6E0000"/>
                </a:solidFill>
              </a:rPr>
              <a:t>‘Solutions’</a:t>
            </a:r>
          </a:p>
        </p:txBody>
      </p:sp>
    </p:spTree>
    <p:extLst>
      <p:ext uri="{BB962C8B-B14F-4D97-AF65-F5344CB8AC3E}">
        <p14:creationId xmlns:p14="http://schemas.microsoft.com/office/powerpoint/2010/main" val="89702484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81" grpId="0" animBg="1"/>
      <p:bldP spid="361482" grpId="0" animBg="1"/>
      <p:bldP spid="361483" grpId="0" animBg="1"/>
      <p:bldP spid="361484" grpId="0"/>
      <p:bldP spid="361485" grpId="0"/>
      <p:bldP spid="361486" grpId="0"/>
      <p:bldP spid="3614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1_slide_giraffe_invert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6" y="327026"/>
            <a:ext cx="6202363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191870"/>
      </p:ext>
    </p:extLst>
  </p:cSld>
  <p:clrMapOvr>
    <a:masterClrMapping/>
  </p:clrMapOvr>
  <p:transition spd="slow">
    <p:cover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1_slide_giraff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6" y="327026"/>
            <a:ext cx="6202363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912382"/>
      </p:ext>
    </p:extLst>
  </p:cSld>
  <p:clrMapOvr>
    <a:masterClrMapping/>
  </p:clrMapOvr>
  <p:transition spd="slow">
    <p:cover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1_slide_giraff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6" y="327026"/>
            <a:ext cx="6202363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9480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1_slide_giraff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6" y="327026"/>
            <a:ext cx="6202363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768812"/>
      </p:ext>
    </p:extLst>
  </p:cSld>
  <p:clrMapOvr>
    <a:masterClrMapping/>
  </p:clrMapOvr>
  <p:transition spd="slow">
    <p:cover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1cartoon_committme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9" y="3449638"/>
            <a:ext cx="4656137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7" name="Picture 3" descr="1cartoon_committ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1275"/>
            <a:ext cx="468788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3039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527050"/>
            <a:ext cx="8583612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185100"/>
      </p:ext>
    </p:extLst>
  </p:cSld>
  <p:clrMapOvr>
    <a:masterClrMapping/>
  </p:clrMapOvr>
  <p:transition spd="slow">
    <p:cover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41326"/>
            <a:ext cx="4572000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438151"/>
            <a:ext cx="44894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85474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038"/>
            <a:ext cx="9144000" cy="678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349263"/>
      </p:ext>
    </p:extLst>
  </p:cSld>
  <p:clrMapOvr>
    <a:masterClrMapping/>
  </p:clrMapOvr>
  <p:transition spd="slow"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E0CB48-E404-47CA-AB9A-5D6F2CCF1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0395"/>
            <a:ext cx="10972800" cy="619125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52A9A34D-E08C-423A-B21B-2513EDAB2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662" y="2160621"/>
            <a:ext cx="9541043" cy="46166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Developing communication &amp; enabling change skills to do this effectively </a:t>
            </a:r>
            <a:endParaRPr kumimoji="0" lang="en-AU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5312304-113A-4952-9F11-4CF512AD8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84" y="5000224"/>
            <a:ext cx="10599821" cy="46166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personal recovery work, seek mentoring &amp; continue learning </a:t>
            </a:r>
            <a:r>
              <a:rPr kumimoji="0" lang="en-US" alt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(to enable above)</a:t>
            </a:r>
            <a:endParaRPr kumimoji="0" lang="en-AU" altLang="en-US" sz="2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89761E5-C41B-403D-B58C-2ECE307D0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662" y="5899226"/>
            <a:ext cx="9541043" cy="46166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peer support, create networks &amp; enable ideas &amp; initiatives to spread</a:t>
            </a:r>
            <a:endParaRPr kumimoji="0" lang="en-AU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8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2248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unknown_sub_soil2_bgre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93213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24777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4EF207-88D7-4D8A-9291-D143BE4D198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614017" y="0"/>
            <a:ext cx="4963966" cy="6858000"/>
          </a:xfrm>
          <a:prstGeom prst="rect">
            <a:avLst/>
          </a:prstGeom>
          <a:scene3d>
            <a:camera prst="orthographicFront">
              <a:rot lat="1200000" lon="0" rev="3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38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8" y="102882"/>
            <a:ext cx="9970252" cy="6646834"/>
          </a:xfrm>
          <a:prstGeom prst="rect">
            <a:avLst/>
          </a:prstGeom>
        </p:spPr>
      </p:pic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2136529" y="494107"/>
            <a:ext cx="7861715" cy="43088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marL="432000" indent="-457200"/>
            <a:r>
              <a:rPr lang="en-US" altLang="ja-JP" sz="2000" b="1" dirty="0">
                <a:solidFill>
                  <a:schemeClr val="bg1"/>
                </a:solidFill>
                <a:ea typeface="ＭＳ Ｐゴシック" pitchFamily="34" charset="-128"/>
              </a:rPr>
              <a:t>1.  </a:t>
            </a:r>
            <a:r>
              <a:rPr lang="en-US" altLang="ja-JP" sz="2200" b="1" dirty="0">
                <a:solidFill>
                  <a:schemeClr val="bg1"/>
                </a:solidFill>
                <a:ea typeface="ＭＳ Ｐゴシック" pitchFamily="34" charset="-128"/>
              </a:rPr>
              <a:t>Include psycho-social understandings &amp; actions in all initiatives</a:t>
            </a:r>
            <a:endParaRPr lang="en-AU" sz="2200" dirty="0">
              <a:solidFill>
                <a:schemeClr val="bg1"/>
              </a:solidFill>
            </a:endParaRPr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1431766" y="1288743"/>
            <a:ext cx="9107906" cy="43088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marL="432000" indent="-457200"/>
            <a:r>
              <a:rPr lang="en-US" altLang="ja-JP" sz="2000" b="1" dirty="0">
                <a:solidFill>
                  <a:schemeClr val="bg1"/>
                </a:solidFill>
                <a:ea typeface="ＭＳ Ｐゴシック" pitchFamily="34" charset="-128"/>
              </a:rPr>
              <a:t>2.  </a:t>
            </a:r>
            <a:r>
              <a:rPr lang="en-US" altLang="ja-JP" sz="2200" b="1" dirty="0">
                <a:solidFill>
                  <a:schemeClr val="bg1"/>
                </a:solidFill>
                <a:ea typeface="ＭＳ Ｐゴシック" pitchFamily="34" charset="-128"/>
              </a:rPr>
              <a:t>Redesign systems in service of ecologically sustainable &amp; humane values</a:t>
            </a:r>
            <a:endParaRPr lang="en-AU" sz="2200" dirty="0">
              <a:solidFill>
                <a:schemeClr val="bg1"/>
              </a:solidFill>
            </a:endParaRPr>
          </a:p>
        </p:txBody>
      </p:sp>
      <p:sp>
        <p:nvSpPr>
          <p:cNvPr id="328712" name="Rectangle 8"/>
          <p:cNvSpPr>
            <a:spLocks noChangeArrowheads="1"/>
          </p:cNvSpPr>
          <p:nvPr/>
        </p:nvSpPr>
        <p:spPr bwMode="auto">
          <a:xfrm>
            <a:off x="1660354" y="2075215"/>
            <a:ext cx="8758998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marL="432000" indent="-457200"/>
            <a:r>
              <a:rPr lang="en-US" altLang="ja-JP" sz="2000" b="1" dirty="0">
                <a:solidFill>
                  <a:schemeClr val="bg1"/>
                </a:solidFill>
                <a:ea typeface="ＭＳ Ｐゴシック" pitchFamily="34" charset="-128"/>
              </a:rPr>
              <a:t>3.  </a:t>
            </a:r>
            <a:r>
              <a:rPr lang="en-US" altLang="ja-JP" sz="2200" b="1" dirty="0">
                <a:solidFill>
                  <a:schemeClr val="bg1"/>
                </a:solidFill>
                <a:ea typeface="ＭＳ Ｐゴシック" pitchFamily="34" charset="-128"/>
              </a:rPr>
              <a:t>Develop pathways to whole system change from doable, contextually-relevant, individual &amp; collaborative </a:t>
            </a:r>
            <a:r>
              <a:rPr lang="en-US" altLang="ja-JP" sz="2000" dirty="0">
                <a:solidFill>
                  <a:schemeClr val="bg1"/>
                </a:solidFill>
                <a:ea typeface="ＭＳ Ｐゴシック" pitchFamily="34" charset="-128"/>
              </a:rPr>
              <a:t>(small meaningful)</a:t>
            </a:r>
            <a:r>
              <a:rPr lang="en-US" altLang="ja-JP" sz="2200" b="1" dirty="0">
                <a:solidFill>
                  <a:schemeClr val="bg1"/>
                </a:solidFill>
                <a:ea typeface="ＭＳ Ｐゴシック" pitchFamily="34" charset="-128"/>
              </a:rPr>
              <a:t> initiatives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108344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8" grpId="0" animBg="1"/>
      <p:bldP spid="328709" grpId="0" animBg="1"/>
      <p:bldP spid="3287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FA6B1D-264D-49AE-8979-D70D6BC2E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58" y="0"/>
            <a:ext cx="10269884" cy="6858000"/>
          </a:xfrm>
          <a:prstGeom prst="rect">
            <a:avLst/>
          </a:prstGeom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287379" y="67250"/>
            <a:ext cx="9601200" cy="5847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Sustainable Agriculture – Implementation will require: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95D6E9-B542-436A-8C81-CB5ED314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235" y="1000560"/>
            <a:ext cx="7652825" cy="83099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 improvements in resource use efficiency,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protection &amp; systems resilience – </a:t>
            </a:r>
            <a:r>
              <a:rPr kumimoji="0" lang="en-US" alt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FAO, 2022</a:t>
            </a:r>
            <a:endParaRPr kumimoji="0" lang="en-AU" altLang="en-US" sz="2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49C4A-789A-43AF-9F9B-235E1D898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388" y="4750623"/>
            <a:ext cx="7174523" cy="83099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&amp; innovation, advisory services, investments,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digitalisation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new technologies – </a:t>
            </a:r>
            <a:r>
              <a:rPr kumimoji="0" lang="en-US" alt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IUCN, 2020</a:t>
            </a:r>
            <a:endParaRPr kumimoji="0" lang="en-AU" altLang="en-US" sz="2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0BCA9AE-6DFD-40F3-8FF2-808A854D6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123" y="5943386"/>
            <a:ext cx="8890781" cy="83099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&amp; innovation, regenerative practices, training &amp; education, transparency &amp; cross-sector collaboration - </a:t>
            </a:r>
            <a:r>
              <a:rPr kumimoji="0" lang="en-US" alt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EIT Food, 2021</a:t>
            </a:r>
            <a:endParaRPr kumimoji="0" lang="en-AU" altLang="en-US" sz="2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5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92D863-4E57-4584-BD4B-C7D49B7B8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15" y="12438"/>
            <a:ext cx="10337369" cy="6858000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0ADE6701-382B-4A17-9C7F-6CF5BE5F7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925" y="12438"/>
            <a:ext cx="6148137" cy="233910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marL="4320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May I have the courage today</a:t>
            </a:r>
          </a:p>
          <a:p>
            <a:pPr marL="4320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To live the life that I would </a:t>
            </a:r>
            <a:r>
              <a:rPr kumimoji="0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love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,</a:t>
            </a:r>
          </a:p>
          <a:p>
            <a:pPr marL="4320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To postpone my dream no longer,</a:t>
            </a:r>
          </a:p>
          <a:p>
            <a:pPr marL="4320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But do at last what I came here for</a:t>
            </a:r>
          </a:p>
          <a:p>
            <a:pPr marL="4320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And waste my heart on </a:t>
            </a:r>
            <a:r>
              <a:rPr kumimoji="0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fear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no more.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hn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O'Donohue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Benedictus: A Book of Blessings, 2007</a:t>
            </a:r>
            <a:endParaRPr kumimoji="0" lang="en-AU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904A04-A8DF-46A4-8C27-77FBA4C83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272" y="2769128"/>
            <a:ext cx="9228407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every moment we have the choice of acting on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acting on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fear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Lawrence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LeShan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talk, 1980s</a:t>
            </a:r>
            <a:endParaRPr kumimoji="0" lang="en-AU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170031D-188B-4035-9D34-00AD369EE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4536059"/>
            <a:ext cx="808522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it you plan to do with your one wild and precious life? 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Mary Oliver,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Summer Day, 1990</a:t>
            </a:r>
            <a:endParaRPr kumimoji="0" lang="en-AU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218DF5-2106-494A-8B21-570D1D9A4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794" y="5470308"/>
            <a:ext cx="7381932" cy="46166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you are seeking is also seeking you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Rumi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1207-73</a:t>
            </a:r>
            <a:endParaRPr kumimoji="0" lang="en-AU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6675-AC60-46E3-BF2D-CEE3F0616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895" y="6087312"/>
            <a:ext cx="8410073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Knowing others is intelligence; Knowing yourself is true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wisdom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Lao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Tsu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604-571 BC</a:t>
            </a:r>
            <a:endParaRPr kumimoji="0" lang="en-AU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75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1328</Words>
  <Application>Microsoft Office PowerPoint</Application>
  <PresentationFormat>Widescreen</PresentationFormat>
  <Paragraphs>244</Paragraphs>
  <Slides>40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3_Default Design</vt:lpstr>
      <vt:lpstr>10_Office Theme</vt:lpstr>
      <vt:lpstr>1_Office Theme</vt:lpstr>
      <vt:lpstr>13_Office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Establishment of compensatory selves (maladapted &amp; in denial)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Unrealised potential of design/redesign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</cp:lastModifiedBy>
  <cp:revision>181</cp:revision>
  <dcterms:created xsi:type="dcterms:W3CDTF">2022-02-21T01:02:10Z</dcterms:created>
  <dcterms:modified xsi:type="dcterms:W3CDTF">2022-03-15T05:23:01Z</dcterms:modified>
</cp:coreProperties>
</file>